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6"/>
  </p:notesMasterIdLst>
  <p:sldIdLst>
    <p:sldId id="256" r:id="rId2"/>
    <p:sldId id="258" r:id="rId3"/>
    <p:sldId id="259" r:id="rId4"/>
    <p:sldId id="314" r:id="rId5"/>
    <p:sldId id="315" r:id="rId6"/>
    <p:sldId id="290" r:id="rId7"/>
    <p:sldId id="394" r:id="rId8"/>
    <p:sldId id="316" r:id="rId9"/>
    <p:sldId id="318" r:id="rId10"/>
    <p:sldId id="305" r:id="rId11"/>
    <p:sldId id="395" r:id="rId12"/>
    <p:sldId id="401" r:id="rId13"/>
    <p:sldId id="317" r:id="rId14"/>
    <p:sldId id="306" r:id="rId15"/>
    <p:sldId id="319" r:id="rId16"/>
    <p:sldId id="320" r:id="rId17"/>
    <p:sldId id="386" r:id="rId18"/>
    <p:sldId id="426" r:id="rId19"/>
    <p:sldId id="433" r:id="rId20"/>
    <p:sldId id="434" r:id="rId21"/>
    <p:sldId id="438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27" r:id="rId31"/>
    <p:sldId id="428" r:id="rId32"/>
    <p:sldId id="429" r:id="rId33"/>
    <p:sldId id="430" r:id="rId34"/>
    <p:sldId id="431" r:id="rId35"/>
    <p:sldId id="413" r:id="rId36"/>
    <p:sldId id="414" r:id="rId37"/>
    <p:sldId id="415" r:id="rId38"/>
    <p:sldId id="416" r:id="rId39"/>
    <p:sldId id="436" r:id="rId40"/>
    <p:sldId id="437" r:id="rId41"/>
    <p:sldId id="417" r:id="rId42"/>
    <p:sldId id="418" r:id="rId43"/>
    <p:sldId id="419" r:id="rId44"/>
    <p:sldId id="420" r:id="rId45"/>
    <p:sldId id="330" r:id="rId46"/>
    <p:sldId id="396" r:id="rId47"/>
    <p:sldId id="397" r:id="rId48"/>
    <p:sldId id="332" r:id="rId49"/>
    <p:sldId id="333" r:id="rId50"/>
    <p:sldId id="334" r:id="rId51"/>
    <p:sldId id="342" r:id="rId52"/>
    <p:sldId id="354" r:id="rId53"/>
    <p:sldId id="355" r:id="rId54"/>
    <p:sldId id="383" r:id="rId55"/>
    <p:sldId id="356" r:id="rId56"/>
    <p:sldId id="378" r:id="rId57"/>
    <p:sldId id="421" r:id="rId58"/>
    <p:sldId id="422" r:id="rId59"/>
    <p:sldId id="423" r:id="rId60"/>
    <p:sldId id="424" r:id="rId61"/>
    <p:sldId id="344" r:id="rId62"/>
    <p:sldId id="297" r:id="rId63"/>
    <p:sldId id="345" r:id="rId64"/>
    <p:sldId id="346" r:id="rId65"/>
    <p:sldId id="393" r:id="rId66"/>
    <p:sldId id="369" r:id="rId67"/>
    <p:sldId id="370" r:id="rId68"/>
    <p:sldId id="371" r:id="rId69"/>
    <p:sldId id="372" r:id="rId70"/>
    <p:sldId id="373" r:id="rId71"/>
    <p:sldId id="374" r:id="rId72"/>
    <p:sldId id="353" r:id="rId73"/>
    <p:sldId id="435" r:id="rId74"/>
    <p:sldId id="389" r:id="rId75"/>
    <p:sldId id="298" r:id="rId76"/>
    <p:sldId id="402" r:id="rId77"/>
    <p:sldId id="403" r:id="rId78"/>
    <p:sldId id="404" r:id="rId79"/>
    <p:sldId id="425" r:id="rId80"/>
    <p:sldId id="390" r:id="rId81"/>
    <p:sldId id="398" r:id="rId82"/>
    <p:sldId id="347" r:id="rId83"/>
    <p:sldId id="289" r:id="rId84"/>
    <p:sldId id="400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03" autoAdjust="0"/>
  </p:normalViewPr>
  <p:slideViewPr>
    <p:cSldViewPr>
      <p:cViewPr varScale="1">
        <p:scale>
          <a:sx n="75" d="100"/>
          <a:sy n="75" d="100"/>
        </p:scale>
        <p:origin x="142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5DAD7-128B-4332-945B-1049A1B0F574}" type="datetimeFigureOut">
              <a:rPr lang="en-US" smtClean="0"/>
              <a:t>28/10/2014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E22E6-84BE-47C9-A40C-5BEF447F0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Version:</a:t>
            </a:r>
            <a:r>
              <a:rPr lang="en-US" baseline="0" smtClean="0"/>
              <a:t> </a:t>
            </a:r>
            <a:r>
              <a:rPr lang="en-US" baseline="0" smtClean="0"/>
              <a:t>1.5.1</a:t>
            </a:r>
            <a:endParaRPr lang="en-US" baseline="0" smtClean="0"/>
          </a:p>
          <a:p>
            <a:r>
              <a:rPr lang="en-US" baseline="0" smtClean="0"/>
              <a:t>Last update: Ocotober </a:t>
            </a:r>
            <a:r>
              <a:rPr lang="en-US" baseline="0" smtClean="0"/>
              <a:t>28, </a:t>
            </a:r>
            <a:r>
              <a:rPr lang="en-US" baseline="0" smtClean="0"/>
              <a:t>2014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Fourier series: harmonic sinusoids; single integer index</a:t>
            </a:r>
          </a:p>
          <a:p>
            <a:r>
              <a:rPr lang="en-US" smtClean="0"/>
              <a:t>Fourier transform (FT): nonharmonic sinusoids; single real index</a:t>
            </a:r>
          </a:p>
          <a:p>
            <a:r>
              <a:rPr lang="en-US" smtClean="0"/>
              <a:t>Walsh decomposition: “harmonic” square waves; single integer index</a:t>
            </a:r>
          </a:p>
          <a:p>
            <a:r>
              <a:rPr lang="en-US" smtClean="0"/>
              <a:t>Karhunen-Loeve decomp: eigenfunctions of covariance; single real index</a:t>
            </a:r>
          </a:p>
          <a:p>
            <a:r>
              <a:rPr lang="en-US" smtClean="0"/>
              <a:t>Short-Time FT (STFT): windowed, nonharmonic sinusoids; double index </a:t>
            </a:r>
          </a:p>
          <a:p>
            <a:r>
              <a:rPr lang="en-US" smtClean="0"/>
              <a:t>Wavelet Transform: time-compacted waves; double index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4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4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mtClean="0">
                <a:solidFill>
                  <a:schemeClr val="hlink"/>
                </a:solidFill>
              </a:rPr>
              <a:t>Orthogonality</a:t>
            </a:r>
            <a:r>
              <a:rPr lang="en-GB" sz="1200" smtClean="0">
                <a:solidFill>
                  <a:schemeClr val="tx2"/>
                </a:solidFill>
              </a:rPr>
              <a:t> means that a representation of a signal in terms of sinusoidal waveforms leads to a “least squares” problem, i.e. with a finite number of terms we have the best approximation of a given signal in </a:t>
            </a:r>
            <a:r>
              <a:rPr lang="en-GB" sz="1200" smtClean="0">
                <a:solidFill>
                  <a:srgbClr val="008000"/>
                </a:solidFill>
              </a:rPr>
              <a:t>the least square sense</a:t>
            </a:r>
            <a:r>
              <a:rPr lang="en-GB" sz="1200" smtClean="0">
                <a:solidFill>
                  <a:schemeClr val="tx2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mtClean="0">
                <a:solidFill>
                  <a:srgbClr val="FF0000"/>
                </a:solidFill>
              </a:rPr>
              <a:t>Orthogonality</a:t>
            </a:r>
            <a:r>
              <a:rPr lang="en-GB" sz="1200" smtClean="0">
                <a:solidFill>
                  <a:schemeClr val="tx2"/>
                </a:solidFill>
              </a:rPr>
              <a:t> also means that if we take a finite number of terms in an approximate representation, and </a:t>
            </a:r>
            <a:r>
              <a:rPr lang="en-GB" sz="1200" smtClean="0">
                <a:solidFill>
                  <a:srgbClr val="008000"/>
                </a:solidFill>
              </a:rPr>
              <a:t>we wish to take one more</a:t>
            </a:r>
            <a:r>
              <a:rPr lang="en-GB" sz="1200" smtClean="0">
                <a:solidFill>
                  <a:schemeClr val="tx2"/>
                </a:solidFill>
              </a:rPr>
              <a:t> term then the previously calculated weighting coefficients remain unaffected.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Upsampling (or interpolation) is done by zero inserting between every two coefficients.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Upsampling (or interpolation) is done by zero inserting between every two coefficients.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93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1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18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6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3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3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80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87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6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FFT, basis functions: sinusoids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Wavelet transforms: small waves, called wavelet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FFT can only offer frequency information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Wavelet: frequency + temporal information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Fourier analysis doesn’t work well on discontinuous, “bursty” data: </a:t>
            </a:r>
            <a:r>
              <a:rPr lang="en-US" smtClean="0"/>
              <a:t>music, video, power, earthquakes,…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6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5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ar-SA" sz="1200" b="1" smtClean="0">
                <a:solidFill>
                  <a:srgbClr val="0000FF"/>
                </a:solidFill>
              </a:rPr>
              <a:t>Transform:</a:t>
            </a:r>
            <a:r>
              <a:rPr lang="en-US" altLang="ar-SA" sz="1200" smtClean="0"/>
              <a:t> A mathematical operation that takes a function or sequence and maps it into another one.</a:t>
            </a:r>
          </a:p>
          <a:p>
            <a:r>
              <a:rPr lang="en-US" smtClean="0"/>
              <a:t>The transform of a function may give additional/hidden information about the original function, which may not be available/obvious otherwise.</a:t>
            </a:r>
          </a:p>
          <a:p>
            <a:r>
              <a:rPr lang="en-US" smtClean="0"/>
              <a:t>The transform of an equation may be easier to solve than the original equation.</a:t>
            </a:r>
          </a:p>
          <a:p>
            <a:r>
              <a:rPr lang="en-US" smtClean="0"/>
              <a:t>The transform of a function/sequence may require less storage, hence provide data compression/reduction.</a:t>
            </a:r>
          </a:p>
          <a:p>
            <a:r>
              <a:rPr lang="en-US" smtClean="0"/>
              <a:t>An operation may be easier to apply on the transformed function, rather than the original function (recall convolution).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9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39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7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9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13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78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Since each filter output has smaller bandwidth, we can discard some samples without losing information; this is called down-sampling or decimation.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62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7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ar-SA" sz="2200" smtClean="0">
                <a:sym typeface="Wingdings" panose="05000000000000000000" pitchFamily="2" charset="2"/>
              </a:rPr>
              <a:t>Stationary signal:</a:t>
            </a:r>
            <a:r>
              <a:rPr lang="en-US" altLang="ar-SA" sz="2200" baseline="0" smtClean="0">
                <a:sym typeface="Wingdings" panose="05000000000000000000" pitchFamily="2" charset="2"/>
              </a:rPr>
              <a:t> tín hiệu dừng</a:t>
            </a:r>
            <a:endParaRPr lang="en-US" altLang="ar-SA" sz="2200" smtClean="0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23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7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05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7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76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13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9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4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7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58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5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487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82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62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62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7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51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08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959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02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251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4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ar-SA" sz="200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13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872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320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07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7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57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2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95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949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694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Choose a window function of finite length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Put the window on top of the signal at t=0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Truncate the signal using this window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Compute the FT of the truncated signal, save.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Slide the window to the right by a small amount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Go to step 3, until window reaches the end of the signal</a:t>
            </a:r>
          </a:p>
          <a:p>
            <a:pPr marL="0" indent="-182880">
              <a:buFont typeface="Wingdings" panose="05000000000000000000" pitchFamily="2" charset="2"/>
              <a:buChar char="§"/>
            </a:pPr>
            <a:r>
              <a:rPr lang="en-US" altLang="ar-SA" sz="2400" smtClean="0">
                <a:solidFill>
                  <a:srgbClr val="0000FF"/>
                </a:solidFill>
              </a:rPr>
              <a:t>For each time location where the window is centered, we obtain a different FT</a:t>
            </a:r>
          </a:p>
          <a:p>
            <a:pPr marL="0" lvl="1" indent="-182880"/>
            <a:r>
              <a:rPr lang="en-US" altLang="ar-SA" sz="2000" smtClean="0">
                <a:solidFill>
                  <a:srgbClr val="0000FF"/>
                </a:solidFill>
              </a:rPr>
              <a:t>Hence, each FT provides the spectral information of a separate time-slice of the signal, providing simultaneous time and frequency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03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462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24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98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6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428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1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80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066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3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182880">
              <a:buFont typeface="Wingdings" panose="05000000000000000000" pitchFamily="2" charset="2"/>
              <a:buAutoNum type="arabicPeriod"/>
            </a:pPr>
            <a:endParaRPr lang="en-US" altLang="ar-SA" sz="200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143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Hyperspectral Imagery Compression Using Three Dimensional Discrete Transforms (</a:t>
            </a:r>
            <a:r>
              <a:rPr lang="en-GB" sz="1200" smtClean="0">
                <a:solidFill>
                  <a:schemeClr val="accent1">
                    <a:lumMod val="75000"/>
                  </a:schemeClr>
                </a:solidFill>
              </a:rPr>
              <a:t>Tong Qiao)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811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3D DCT vs 3D DWT: </a:t>
            </a:r>
            <a:r>
              <a:rPr lang="en-US" smtClean="0"/>
              <a:t>Hyperspectral Imagery Compression Using Three Dimensional Discrete Transforms (</a:t>
            </a:r>
            <a:r>
              <a:rPr lang="en-GB" sz="1200" smtClean="0">
                <a:solidFill>
                  <a:schemeClr val="accent1">
                    <a:lumMod val="75000"/>
                  </a:schemeClr>
                </a:solidFill>
              </a:rPr>
              <a:t>Tong Qiao)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634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7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ar-SA" sz="200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7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B8E435-5DF5-44DE-83D2-9F90DF09A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8610600" y="6553200"/>
            <a:ext cx="533400" cy="3001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487362"/>
          </a:xfrm>
        </p:spPr>
        <p:txBody>
          <a:bodyPr>
            <a:noAutofit/>
          </a:bodyPr>
          <a:lstStyle>
            <a:lvl1pPr>
              <a:defRPr sz="3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719028"/>
            <a:ext cx="8458200" cy="5559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610600" y="6553200"/>
            <a:ext cx="533400" cy="288318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B8E435-5DF5-44DE-83D2-9F90DF09A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0" y="6553200"/>
            <a:ext cx="8534400" cy="3048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553200"/>
            <a:ext cx="861060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Image Processing &amp; Computer Vision Wavelet Transform Group 9: QMinh – ĐMinh – Toàn – Long – Tấn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B8E435-5DF5-44DE-83D2-9F90DF09A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399" y="122238"/>
            <a:ext cx="8534401" cy="48736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398" y="762000"/>
            <a:ext cx="8547793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05290" y="6336792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rm.unifi.it/EUcourse2001/Gunther_lecturenotes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wmf"/><Relationship Id="rId10" Type="http://schemas.openxmlformats.org/officeDocument/2006/relationships/image" Target="../media/image50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53.wmf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gi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processingplace.com/root_files_V3/image_databases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.nyu.edu/~silberman/datasets/nyu_depth_v2.html" TargetMode="External"/><Relationship Id="rId5" Type="http://schemas.openxmlformats.org/officeDocument/2006/relationships/hyperlink" Target="http://kinectdata.com/" TargetMode="External"/><Relationship Id="rId4" Type="http://schemas.openxmlformats.org/officeDocument/2006/relationships/hyperlink" Target="http://rgbd-dataset.cs.washington.edu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avelet_transform" TargetMode="External"/><Relationship Id="rId2" Type="http://schemas.openxmlformats.org/officeDocument/2006/relationships/hyperlink" Target="http://www.mathworks.com/help/wavelet/ug/wavelet-packets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362200"/>
            <a:ext cx="6172200" cy="979962"/>
          </a:xfrm>
        </p:spPr>
        <p:txBody>
          <a:bodyPr>
            <a:noAutofit/>
          </a:bodyPr>
          <a:lstStyle/>
          <a:p>
            <a:pPr algn="ctr"/>
            <a:r>
              <a:rPr lang="en-US" sz="40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WAVELET TRANSFORM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4495800"/>
            <a:ext cx="4343400" cy="2209800"/>
          </a:xfrm>
        </p:spPr>
        <p:txBody>
          <a:bodyPr>
            <a:noAutofit/>
          </a:bodyPr>
          <a:lstStyle/>
          <a:p>
            <a:r>
              <a:rPr lang="en-US" b="0" smtClean="0"/>
              <a:t>Supervisor: Dr. Lý Quốc Ngọc</a:t>
            </a:r>
            <a:endParaRPr lang="en-US" b="0" dirty="0" smtClean="0"/>
          </a:p>
          <a:p>
            <a:r>
              <a:rPr lang="en-US" b="0" smtClean="0"/>
              <a:t>Group 9:	</a:t>
            </a:r>
            <a:r>
              <a:rPr lang="vi-VN" b="0" smtClean="0"/>
              <a:t>Hồ </a:t>
            </a:r>
            <a:r>
              <a:rPr lang="vi-VN" b="0"/>
              <a:t>Quang </a:t>
            </a:r>
            <a:r>
              <a:rPr lang="vi-VN" b="0" smtClean="0"/>
              <a:t>Minh</a:t>
            </a:r>
            <a:r>
              <a:rPr lang="en-US" b="0"/>
              <a:t> - 1211042</a:t>
            </a:r>
            <a:endParaRPr lang="vi-VN" b="0"/>
          </a:p>
          <a:p>
            <a:r>
              <a:rPr lang="en-US" b="0" smtClean="0"/>
              <a:t>	</a:t>
            </a:r>
            <a:r>
              <a:rPr lang="vi-VN" b="0" smtClean="0"/>
              <a:t>Đỗ </a:t>
            </a:r>
            <a:r>
              <a:rPr lang="vi-VN" b="0"/>
              <a:t>Đặng </a:t>
            </a:r>
            <a:r>
              <a:rPr lang="vi-VN" b="0" smtClean="0"/>
              <a:t>Minh</a:t>
            </a:r>
            <a:r>
              <a:rPr lang="en-US" b="0"/>
              <a:t> - 1311015</a:t>
            </a:r>
          </a:p>
          <a:p>
            <a:r>
              <a:rPr lang="en-US" b="0" smtClean="0"/>
              <a:t>	</a:t>
            </a:r>
            <a:r>
              <a:rPr lang="vi-VN" b="0" smtClean="0"/>
              <a:t>Huỳnh </a:t>
            </a:r>
            <a:r>
              <a:rPr lang="vi-VN" b="0"/>
              <a:t>Công </a:t>
            </a:r>
            <a:r>
              <a:rPr lang="vi-VN" b="0" smtClean="0"/>
              <a:t>Toàn</a:t>
            </a:r>
            <a:r>
              <a:rPr lang="en-US" b="0" smtClean="0"/>
              <a:t> - 1311026</a:t>
            </a:r>
            <a:endParaRPr lang="vi-VN" b="0"/>
          </a:p>
          <a:p>
            <a:r>
              <a:rPr lang="en-US" b="0" smtClean="0"/>
              <a:t>	</a:t>
            </a:r>
            <a:r>
              <a:rPr lang="vi-VN" b="0" smtClean="0"/>
              <a:t>Dương </a:t>
            </a:r>
            <a:r>
              <a:rPr lang="vi-VN" b="0"/>
              <a:t>Xuân </a:t>
            </a:r>
            <a:r>
              <a:rPr lang="vi-VN" b="0" smtClean="0"/>
              <a:t>Long</a:t>
            </a:r>
            <a:r>
              <a:rPr lang="en-US" b="0" smtClean="0"/>
              <a:t> - 1311048</a:t>
            </a:r>
            <a:endParaRPr lang="vi-VN" b="0"/>
          </a:p>
          <a:p>
            <a:r>
              <a:rPr lang="en-US" b="0" smtClean="0"/>
              <a:t>	</a:t>
            </a:r>
            <a:r>
              <a:rPr lang="vi-VN" b="0" smtClean="0"/>
              <a:t>Hồ </a:t>
            </a:r>
            <a:r>
              <a:rPr lang="vi-VN" b="0"/>
              <a:t>Văn </a:t>
            </a:r>
            <a:r>
              <a:rPr lang="vi-VN" b="0" smtClean="0"/>
              <a:t>Tấn</a:t>
            </a:r>
            <a:r>
              <a:rPr lang="en-US" b="0" smtClean="0"/>
              <a:t> - 1311058</a:t>
            </a:r>
            <a:endParaRPr lang="en-US" b="0" dirty="0"/>
          </a:p>
        </p:txBody>
      </p:sp>
      <p:pic>
        <p:nvPicPr>
          <p:cNvPr id="4" name="Picture 2" descr="http://www.thptdongthanh.edu.vn/upload/advertisings/2011/03/14/085152_hcm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4428"/>
            <a:ext cx="1926613" cy="152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ttcn.hochiminhcity.gov.vn/image/image_gallery?uuid=dfcdf6e3-c677-4ae1-9185-3a19be31e99c&amp;groupId=10192&amp;t=12524674783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4428"/>
            <a:ext cx="2897747" cy="12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365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marL="274320" lvl="1">
              <a:lnSpc>
                <a:spcPct val="90000"/>
              </a:lnSpc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Wavelets are mathematical </a:t>
            </a:r>
            <a:r>
              <a:rPr lang="en-US" sz="2200" smtClean="0"/>
              <a:t>functions.</a:t>
            </a:r>
            <a:endParaRPr lang="en-US" altLang="zh-TW" sz="2200" smtClean="0"/>
          </a:p>
          <a:p>
            <a:pPr>
              <a:lnSpc>
                <a:spcPct val="90000"/>
              </a:lnSpc>
            </a:pPr>
            <a:r>
              <a:rPr lang="en-US" altLang="zh-TW" sz="2200" smtClean="0"/>
              <a:t>Wavelet Transform: Decomposition </a:t>
            </a:r>
            <a:r>
              <a:rPr lang="en-US" altLang="zh-TW" sz="2200"/>
              <a:t>of a signal into constituent </a:t>
            </a:r>
            <a:r>
              <a:rPr lang="en-US" altLang="zh-TW" sz="2200" smtClean="0"/>
              <a:t>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0"/>
            <a:ext cx="3886200" cy="2550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6904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200"/>
              <a:t>Principles of wavelet transform:</a:t>
            </a:r>
          </a:p>
          <a:p>
            <a:pPr lvl="1"/>
            <a:r>
              <a:rPr lang="en-US" sz="2200"/>
              <a:t>Split up the signal into a bunch of signals.</a:t>
            </a:r>
          </a:p>
          <a:p>
            <a:pPr lvl="1"/>
            <a:r>
              <a:rPr lang="en-US" sz="2200"/>
              <a:t>Representing the same signal, but all corresponding to different frequency bands.</a:t>
            </a:r>
          </a:p>
          <a:p>
            <a:pPr lvl="1"/>
            <a:r>
              <a:rPr lang="en-US" sz="2200">
                <a:solidFill>
                  <a:srgbClr val="0070C0"/>
                </a:solidFill>
              </a:rPr>
              <a:t>Providing what frequency bands exists at what time intervals.</a:t>
            </a:r>
            <a:endParaRPr lang="en-US" altLang="zh-TW" sz="220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4639" y="32628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002060"/>
                </a:solidFill>
              </a:rPr>
              <a:t>Input image (</a:t>
            </a:r>
            <a:r>
              <a:rPr lang="pt-BR" smtClean="0">
                <a:solidFill>
                  <a:srgbClr val="002060"/>
                </a:solidFill>
              </a:rPr>
              <a:t>2</a:t>
            </a:r>
            <a:r>
              <a:rPr lang="pt-BR" baseline="30000" smtClean="0">
                <a:solidFill>
                  <a:srgbClr val="002060"/>
                </a:solidFill>
              </a:rPr>
              <a:t>N</a:t>
            </a:r>
            <a:r>
              <a:rPr lang="pt-BR" smtClean="0">
                <a:solidFill>
                  <a:srgbClr val="002060"/>
                </a:solidFill>
              </a:rPr>
              <a:t>x2</a:t>
            </a:r>
            <a:r>
              <a:rPr lang="pt-BR" baseline="30000" smtClean="0">
                <a:solidFill>
                  <a:srgbClr val="002060"/>
                </a:solidFill>
              </a:rPr>
              <a:t>N</a:t>
            </a:r>
            <a:r>
              <a:rPr lang="pt-BR" smtClean="0">
                <a:solidFill>
                  <a:srgbClr val="002060"/>
                </a:solidFill>
              </a:rPr>
              <a:t>)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2540" y="3262868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Transformed </a:t>
            </a:r>
            <a:r>
              <a:rPr lang="en-US" smtClean="0">
                <a:solidFill>
                  <a:srgbClr val="002060"/>
                </a:solidFill>
              </a:rPr>
              <a:t>image </a:t>
            </a:r>
            <a:r>
              <a:rPr lang="pt-BR" smtClean="0">
                <a:solidFill>
                  <a:srgbClr val="002060"/>
                </a:solidFill>
              </a:rPr>
              <a:t>(</a:t>
            </a:r>
            <a:r>
              <a:rPr lang="pt-BR">
                <a:solidFill>
                  <a:srgbClr val="002060"/>
                </a:solidFill>
              </a:rPr>
              <a:t>2</a:t>
            </a:r>
            <a:r>
              <a:rPr lang="pt-BR" baseline="30000">
                <a:solidFill>
                  <a:srgbClr val="002060"/>
                </a:solidFill>
              </a:rPr>
              <a:t>N</a:t>
            </a:r>
            <a:r>
              <a:rPr lang="pt-BR">
                <a:solidFill>
                  <a:srgbClr val="002060"/>
                </a:solidFill>
              </a:rPr>
              <a:t>x2</a:t>
            </a:r>
            <a:r>
              <a:rPr lang="pt-BR" baseline="30000">
                <a:solidFill>
                  <a:srgbClr val="002060"/>
                </a:solidFill>
              </a:rPr>
              <a:t>N</a:t>
            </a:r>
            <a:r>
              <a:rPr lang="pt-BR" smtClean="0">
                <a:solidFill>
                  <a:srgbClr val="002060"/>
                </a:solidFill>
              </a:rPr>
              <a:t>)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1565" y="4300319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wavelet </a:t>
            </a:r>
          </a:p>
          <a:p>
            <a:pPr algn="ctr"/>
            <a:r>
              <a:rPr lang="en-US">
                <a:solidFill>
                  <a:srgbClr val="002060"/>
                </a:solidFill>
              </a:rPr>
              <a:t>transform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9000" y="5019675"/>
            <a:ext cx="21336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703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2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326" y="36576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38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WAVELET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46843" y="1007269"/>
            <a:ext cx="8850313" cy="5134861"/>
            <a:chOff x="41" y="964"/>
            <a:chExt cx="5719" cy="3771"/>
          </a:xfrm>
        </p:grpSpPr>
        <p:pic>
          <p:nvPicPr>
            <p:cNvPr id="9" name="Picture 8" descr="Resolution_Wavel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" y="1016"/>
              <a:ext cx="3396" cy="2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196" y="1031"/>
              <a:ext cx="3361" cy="2642"/>
              <a:chOff x="1196" y="1229"/>
              <a:chExt cx="3361" cy="2642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203" y="1237"/>
                <a:ext cx="3354" cy="26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Line 8"/>
              <p:cNvSpPr>
                <a:spLocks noChangeShapeType="1"/>
              </p:cNvSpPr>
              <p:nvPr/>
            </p:nvSpPr>
            <p:spPr bwMode="auto">
              <a:xfrm>
                <a:off x="1208" y="3652"/>
                <a:ext cx="3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1209" y="3213"/>
                <a:ext cx="3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 flipV="1">
                <a:off x="2888" y="1246"/>
                <a:ext cx="14" cy="24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Line 11"/>
              <p:cNvSpPr>
                <a:spLocks noChangeShapeType="1"/>
              </p:cNvSpPr>
              <p:nvPr/>
            </p:nvSpPr>
            <p:spPr bwMode="auto">
              <a:xfrm>
                <a:off x="1196" y="2560"/>
                <a:ext cx="3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 flipH="1" flipV="1">
                <a:off x="3730" y="1233"/>
                <a:ext cx="4" cy="19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 flipH="1" flipV="1">
                <a:off x="2044" y="1229"/>
                <a:ext cx="4" cy="19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14"/>
              <p:cNvSpPr>
                <a:spLocks noChangeShapeType="1"/>
              </p:cNvSpPr>
              <p:nvPr/>
            </p:nvSpPr>
            <p:spPr bwMode="auto">
              <a:xfrm flipH="1" flipV="1">
                <a:off x="4138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Line 15"/>
              <p:cNvSpPr>
                <a:spLocks noChangeShapeType="1"/>
              </p:cNvSpPr>
              <p:nvPr/>
            </p:nvSpPr>
            <p:spPr bwMode="auto">
              <a:xfrm flipH="1" flipV="1">
                <a:off x="3312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 flipH="1" flipV="1">
                <a:off x="2466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 flipH="1" flipV="1">
                <a:off x="1631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2559" y="3734"/>
              <a:ext cx="687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Time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192" y="1914"/>
              <a:ext cx="97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Frequency</a:t>
              </a:r>
            </a:p>
          </p:txBody>
        </p:sp>
        <p:sp>
          <p:nvSpPr>
            <p:cNvPr id="13" name="AutoShape 20"/>
            <p:cNvSpPr>
              <a:spLocks/>
            </p:cNvSpPr>
            <p:nvPr/>
          </p:nvSpPr>
          <p:spPr bwMode="auto">
            <a:xfrm>
              <a:off x="4747" y="964"/>
              <a:ext cx="1013" cy="877"/>
            </a:xfrm>
            <a:prstGeom prst="borderCallout1">
              <a:avLst>
                <a:gd name="adj1" fmla="val 8208"/>
                <a:gd name="adj2" fmla="val -4736"/>
                <a:gd name="adj3" fmla="val 48917"/>
                <a:gd name="adj4" fmla="val -38106"/>
              </a:avLst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Better time resolution;</a:t>
              </a:r>
            </a:p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Poor frequency resolution</a:t>
              </a:r>
            </a:p>
          </p:txBody>
        </p:sp>
        <p:sp>
          <p:nvSpPr>
            <p:cNvPr id="14" name="AutoShape 21"/>
            <p:cNvSpPr>
              <a:spLocks/>
            </p:cNvSpPr>
            <p:nvPr/>
          </p:nvSpPr>
          <p:spPr bwMode="auto">
            <a:xfrm>
              <a:off x="41" y="3054"/>
              <a:ext cx="1013" cy="877"/>
            </a:xfrm>
            <a:prstGeom prst="borderCallout1">
              <a:avLst>
                <a:gd name="adj1" fmla="val 8208"/>
                <a:gd name="adj2" fmla="val 104736"/>
                <a:gd name="adj3" fmla="val 54046"/>
                <a:gd name="adj4" fmla="val 143634"/>
              </a:avLst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Better frequency resolution;</a:t>
              </a:r>
            </a:p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Poor time resolution</a:t>
              </a: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2668" y="3989"/>
              <a:ext cx="2891" cy="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>
                <a:buFontTx/>
                <a:buChar char="•"/>
              </a:pPr>
              <a:r>
                <a:rPr lang="en-US" sz="2000">
                  <a:solidFill>
                    <a:srgbClr val="0070C0"/>
                  </a:solidFill>
                  <a:latin typeface="Arial" panose="020B0604020202020204" pitchFamily="34" charset="0"/>
                </a:rPr>
                <a:t> Each box represents a equal </a:t>
              </a:r>
              <a:r>
                <a:rPr lang="en-US" sz="2000" smtClean="0">
                  <a:solidFill>
                    <a:srgbClr val="0070C0"/>
                  </a:solidFill>
                  <a:latin typeface="Arial" panose="020B0604020202020204" pitchFamily="34" charset="0"/>
                </a:rPr>
                <a:t>portion </a:t>
              </a:r>
              <a:endParaRPr lang="en-US" sz="2000">
                <a:solidFill>
                  <a:srgbClr val="0070C0"/>
                </a:solidFill>
                <a:latin typeface="Arial" panose="020B0604020202020204" pitchFamily="34" charset="0"/>
              </a:endParaRPr>
            </a:p>
            <a:p>
              <a:pPr>
                <a:buFontTx/>
                <a:buChar char="•"/>
              </a:pPr>
              <a:r>
                <a:rPr lang="en-US" sz="2000">
                  <a:solidFill>
                    <a:srgbClr val="0070C0"/>
                  </a:solidFill>
                  <a:latin typeface="Arial" panose="020B0604020202020204" pitchFamily="34" charset="0"/>
                </a:rPr>
                <a:t> Resolution in STFT is selected once for entire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88144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ar-SA" sz="2200"/>
              <a:t>Overcomes the preset resolution problem of the STFT by using a variable length </a:t>
            </a:r>
            <a:r>
              <a:rPr lang="en-US" altLang="ar-SA" sz="2200" smtClean="0"/>
              <a:t>window.</a:t>
            </a:r>
            <a:endParaRPr lang="en-US" altLang="ar-SA" sz="2200"/>
          </a:p>
          <a:p>
            <a:pPr>
              <a:lnSpc>
                <a:spcPct val="90000"/>
              </a:lnSpc>
            </a:pPr>
            <a:r>
              <a:rPr lang="en-US" altLang="ar-SA" sz="2200"/>
              <a:t>Analysis windows of different lengths are used for different frequencies: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Analysis of high </a:t>
            </a:r>
            <a:r>
              <a:rPr lang="en-US" altLang="ar-SA" sz="2200" smtClean="0"/>
              <a:t>frequencies </a:t>
            </a:r>
            <a:r>
              <a:rPr lang="en-US" altLang="ar-SA" sz="2200" smtClean="0">
                <a:sym typeface="Wingdings" panose="05000000000000000000" pitchFamily="2" charset="2"/>
              </a:rPr>
              <a:t> </a:t>
            </a:r>
            <a:r>
              <a:rPr lang="en-US" altLang="ar-SA" sz="2200">
                <a:sym typeface="Wingdings" panose="05000000000000000000" pitchFamily="2" charset="2"/>
              </a:rPr>
              <a:t>Use narrower windows for better time </a:t>
            </a:r>
            <a:r>
              <a:rPr lang="en-US" altLang="ar-SA" sz="2200" smtClean="0">
                <a:sym typeface="Wingdings" panose="05000000000000000000" pitchFamily="2" charset="2"/>
              </a:rPr>
              <a:t>resolution.</a:t>
            </a:r>
            <a:endParaRPr lang="en-US" altLang="ar-SA" sz="220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Analysis of low frequencies  Use wider windows for better frequency </a:t>
            </a:r>
            <a:r>
              <a:rPr lang="en-US" altLang="ar-SA" sz="2200" smtClean="0">
                <a:sym typeface="Wingdings" panose="05000000000000000000" pitchFamily="2" charset="2"/>
              </a:rPr>
              <a:t>resolution.</a:t>
            </a:r>
            <a:endParaRPr lang="en-US" altLang="ar-SA" sz="220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ar-SA" sz="2200"/>
              <a:t>This works well, if the signal to be analyzed mainly consists of slowly varying characteristics with occasional short high frequency bursts.</a:t>
            </a:r>
          </a:p>
          <a:p>
            <a:pPr>
              <a:lnSpc>
                <a:spcPct val="90000"/>
              </a:lnSpc>
            </a:pPr>
            <a:r>
              <a:rPr lang="en-US" altLang="ar-SA" sz="2200"/>
              <a:t>Heisenberg principle still holds!!!</a:t>
            </a:r>
          </a:p>
          <a:p>
            <a:pPr>
              <a:lnSpc>
                <a:spcPct val="90000"/>
              </a:lnSpc>
            </a:pPr>
            <a:r>
              <a:rPr lang="en-US" altLang="ar-SA" sz="2200"/>
              <a:t>The function used to window the signal is called </a:t>
            </a:r>
            <a:r>
              <a:rPr lang="en-US" altLang="ar-SA" sz="2200">
                <a:solidFill>
                  <a:srgbClr val="0070C0"/>
                </a:solidFill>
              </a:rPr>
              <a:t>the </a:t>
            </a:r>
            <a:r>
              <a:rPr lang="en-US" altLang="ar-SA" sz="2200" smtClean="0">
                <a:solidFill>
                  <a:srgbClr val="0070C0"/>
                </a:solidFill>
              </a:rPr>
              <a:t>wavelet.</a:t>
            </a:r>
            <a:endParaRPr lang="en-US" altLang="ar-SA" sz="220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5555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Wavelet </a:t>
            </a:r>
            <a:r>
              <a:rPr lang="en-US"/>
              <a:t>transform also provides time-frequency </a:t>
            </a:r>
            <a:r>
              <a:rPr lang="en-US" smtClean="0"/>
              <a:t>view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Decomposes </a:t>
            </a:r>
            <a:r>
              <a:rPr lang="en-US" sz="2400"/>
              <a:t>signal in terms of duration-limited, band-pass components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 smtClean="0"/>
              <a:t>High-frequency components </a:t>
            </a:r>
            <a:r>
              <a:rPr lang="en-US" sz="2400"/>
              <a:t>are short-duration, wide-band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 smtClean="0"/>
              <a:t>Low-frequency components </a:t>
            </a:r>
            <a:r>
              <a:rPr lang="en-US" sz="2400"/>
              <a:t>are longer-duration, narrow-band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Can </a:t>
            </a:r>
            <a:r>
              <a:rPr lang="en-US" sz="2400"/>
              <a:t>provide combo of good </a:t>
            </a:r>
            <a:r>
              <a:rPr lang="en-US" sz="2400">
                <a:solidFill>
                  <a:srgbClr val="0070C0"/>
                </a:solidFill>
              </a:rPr>
              <a:t>time-frequency</a:t>
            </a:r>
            <a:r>
              <a:rPr lang="en-US" sz="2400"/>
              <a:t> localization and orthogonality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/>
              <a:t>The STFT can’t do this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More </a:t>
            </a:r>
            <a:r>
              <a:rPr lang="en-US" sz="2400"/>
              <a:t>precisely, wavelets give time-scale viewpoint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/>
              <a:t>This is connected to the multi-resolution viewpoint of wavelets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450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Image Pyramids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marL="609600" indent="-609600">
              <a:buClrTx/>
              <a:buSzPct val="100000"/>
              <a:buFont typeface="Wingdings" panose="05000000000000000000" pitchFamily="2" charset="2"/>
              <a:buAutoNum type="arabicPeriod"/>
            </a:pPr>
            <a:r>
              <a:rPr lang="en-US" altLang="ar-SA" sz="2200"/>
              <a:t>Compute a reduced-resolution approximation of the input image</a:t>
            </a:r>
          </a:p>
          <a:p>
            <a:pPr marL="990600" lvl="1" indent="-533400">
              <a:buFont typeface="Wingdings" panose="05000000000000000000" pitchFamily="2" charset="2"/>
              <a:buChar char="§"/>
            </a:pPr>
            <a:r>
              <a:rPr lang="en-US" altLang="ar-SA" sz="2200"/>
              <a:t>Filtering (Averaging, Gaussian)</a:t>
            </a:r>
          </a:p>
          <a:p>
            <a:pPr marL="990600" lvl="1" indent="-533400">
              <a:buFont typeface="Wingdings" panose="05000000000000000000" pitchFamily="2" charset="2"/>
              <a:buChar char="§"/>
            </a:pPr>
            <a:r>
              <a:rPr lang="en-US" altLang="ar-SA" sz="2200"/>
              <a:t>Down-sampling</a:t>
            </a:r>
          </a:p>
          <a:p>
            <a:pPr marL="609600" indent="-609600">
              <a:buClrTx/>
              <a:buSzPct val="100000"/>
              <a:buFont typeface="Wingdings" panose="05000000000000000000" pitchFamily="2" charset="2"/>
              <a:buAutoNum type="arabicPeriod"/>
            </a:pPr>
            <a:r>
              <a:rPr lang="en-US" altLang="ar-SA" sz="2200"/>
              <a:t>Up-sample the output of the previous by a factor 2 </a:t>
            </a:r>
          </a:p>
          <a:p>
            <a:pPr marL="609600" indent="-609600">
              <a:buClrTx/>
              <a:buSzPct val="100000"/>
              <a:buFont typeface="Wingdings" panose="05000000000000000000" pitchFamily="2" charset="2"/>
              <a:buAutoNum type="arabicPeriod"/>
            </a:pPr>
            <a:r>
              <a:rPr lang="en-US" altLang="ar-SA" sz="2200"/>
              <a:t>Compute the difference between the prediction of </a:t>
            </a:r>
            <a:r>
              <a:rPr lang="en-US" altLang="ar-SA" sz="2200" i="1">
                <a:solidFill>
                  <a:srgbClr val="0000FF"/>
                </a:solidFill>
              </a:rPr>
              <a:t>step 2 </a:t>
            </a:r>
            <a:r>
              <a:rPr lang="en-US" altLang="ar-SA" sz="2200"/>
              <a:t>and the input to</a:t>
            </a:r>
            <a:r>
              <a:rPr lang="en-US" altLang="ar-SA" sz="2200" i="1"/>
              <a:t> </a:t>
            </a:r>
            <a:r>
              <a:rPr lang="en-US" altLang="ar-SA" sz="2200" i="1">
                <a:solidFill>
                  <a:srgbClr val="0000FF"/>
                </a:solidFill>
              </a:rPr>
              <a:t>Step 1</a:t>
            </a:r>
            <a:r>
              <a:rPr lang="en-US" altLang="ar-SA" sz="2200" i="1"/>
              <a:t>.</a:t>
            </a:r>
            <a:endParaRPr lang="en-US" altLang="ar-SA" sz="2200" b="1" i="1">
              <a:solidFill>
                <a:srgbClr val="0099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4" b="46970"/>
          <a:stretch>
            <a:fillRect/>
          </a:stretch>
        </p:blipFill>
        <p:spPr bwMode="auto">
          <a:xfrm>
            <a:off x="401137" y="3581400"/>
            <a:ext cx="5232400" cy="281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645275" y="4114800"/>
            <a:ext cx="533400" cy="533400"/>
          </a:xfrm>
          <a:prstGeom prst="upArrow">
            <a:avLst>
              <a:gd name="adj1" fmla="val 50000"/>
              <a:gd name="adj2" fmla="val 595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21275" y="3657600"/>
            <a:ext cx="3134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Coarser, decrease resolution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flipV="1">
            <a:off x="6645275" y="5349947"/>
            <a:ext cx="533400" cy="533400"/>
          </a:xfrm>
          <a:prstGeom prst="upArrow">
            <a:avLst>
              <a:gd name="adj1" fmla="val 50000"/>
              <a:gd name="adj2" fmla="val 595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584825" y="5883347"/>
            <a:ext cx="27623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Finer, increase resolution</a:t>
            </a:r>
          </a:p>
        </p:txBody>
      </p:sp>
    </p:spTree>
    <p:extLst>
      <p:ext uri="{BB962C8B-B14F-4D97-AF65-F5344CB8AC3E}">
        <p14:creationId xmlns:p14="http://schemas.microsoft.com/office/powerpoint/2010/main" val="334013866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Image Pyramids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77884"/>
            <a:ext cx="6781799" cy="562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9881"/>
            <a:ext cx="2053438" cy="3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639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Image Pyramids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Compression</a:t>
            </a:r>
          </a:p>
          <a:p>
            <a:pPr lvl="1"/>
            <a:r>
              <a:rPr lang="en-US"/>
              <a:t>Capture important structures with fewer bytes</a:t>
            </a:r>
          </a:p>
          <a:p>
            <a:r>
              <a:rPr lang="en-US"/>
              <a:t>Denoising</a:t>
            </a:r>
          </a:p>
          <a:p>
            <a:pPr lvl="1"/>
            <a:r>
              <a:rPr lang="en-US"/>
              <a:t>Model statistics of pyramid sub-bands</a:t>
            </a:r>
          </a:p>
          <a:p>
            <a:r>
              <a:rPr lang="en-US"/>
              <a:t>Image </a:t>
            </a:r>
            <a:r>
              <a:rPr lang="en-US" smtClean="0"/>
              <a:t>blending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3" descr="le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9" y="306546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r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65" y="306546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t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867" y="3919610"/>
            <a:ext cx="2286000" cy="2286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8229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Discreet wavelet transform on 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3408371"/>
                <a:ext cx="7543800" cy="1351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08371"/>
                <a:ext cx="7543800" cy="13519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00139" y="4926596"/>
                <a:ext cx="24625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9" y="4926596"/>
                <a:ext cx="246256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6172200" y="917290"/>
            <a:ext cx="2044700" cy="1016514"/>
          </a:xfrm>
          <a:custGeom>
            <a:avLst/>
            <a:gdLst>
              <a:gd name="connsiteX0" fmla="*/ 0 w 2044700"/>
              <a:gd name="connsiteY0" fmla="*/ 470414 h 927614"/>
              <a:gd name="connsiteX1" fmla="*/ 1676400 w 2044700"/>
              <a:gd name="connsiteY1" fmla="*/ 13214 h 927614"/>
              <a:gd name="connsiteX2" fmla="*/ 2044700 w 2044700"/>
              <a:gd name="connsiteY2" fmla="*/ 927614 h 92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700" h="927614">
                <a:moveTo>
                  <a:pt x="0" y="470414"/>
                </a:moveTo>
                <a:cubicBezTo>
                  <a:pt x="667808" y="203714"/>
                  <a:pt x="1335617" y="-62986"/>
                  <a:pt x="1676400" y="13214"/>
                </a:cubicBezTo>
                <a:cubicBezTo>
                  <a:pt x="2017183" y="89414"/>
                  <a:pt x="1970617" y="747697"/>
                  <a:pt x="2044700" y="927614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24788" y="2079634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70C0"/>
                </a:solidFill>
              </a:rPr>
              <a:t>scaling function</a:t>
            </a:r>
          </a:p>
          <a:p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5400000" flipH="1" flipV="1">
            <a:off x="6443772" y="3398555"/>
            <a:ext cx="569440" cy="40586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5239" y="286970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wavelet function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2678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Invert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i="1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8045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Fourier Transform</a:t>
            </a:r>
          </a:p>
          <a:p>
            <a:r>
              <a:rPr lang="en-US" smtClean="0"/>
              <a:t>Wavelet Transform</a:t>
            </a:r>
          </a:p>
          <a:p>
            <a:pPr lvl="1"/>
            <a:r>
              <a:rPr lang="en-US" sz="2400" smtClean="0"/>
              <a:t>2D Wavelet Transform</a:t>
            </a:r>
          </a:p>
          <a:p>
            <a:pPr lvl="1"/>
            <a:r>
              <a:rPr lang="en-US" sz="2400" smtClean="0"/>
              <a:t>Continuous </a:t>
            </a:r>
            <a:r>
              <a:rPr lang="en-US" sz="2400"/>
              <a:t>Wavelet </a:t>
            </a:r>
            <a:r>
              <a:rPr lang="en-US" sz="2400" smtClean="0"/>
              <a:t>Transform</a:t>
            </a:r>
          </a:p>
          <a:p>
            <a:pPr lvl="1"/>
            <a:r>
              <a:rPr lang="en-US" sz="2400"/>
              <a:t>Multiresolution Analysis</a:t>
            </a:r>
          </a:p>
          <a:p>
            <a:pPr lvl="1"/>
            <a:r>
              <a:rPr lang="en-US" sz="2400" smtClean="0"/>
              <a:t>Discreet </a:t>
            </a:r>
            <a:r>
              <a:rPr lang="en-US" sz="2400"/>
              <a:t>Wavelet Transform</a:t>
            </a:r>
          </a:p>
          <a:p>
            <a:pPr lvl="1"/>
            <a:r>
              <a:rPr lang="en-US" sz="2400" smtClean="0"/>
              <a:t>Haar </a:t>
            </a:r>
            <a:r>
              <a:rPr lang="en-US" sz="2400"/>
              <a:t>Wavelet </a:t>
            </a:r>
            <a:r>
              <a:rPr lang="en-US" sz="2400" smtClean="0"/>
              <a:t>Transform</a:t>
            </a:r>
            <a:endParaRPr lang="en-US" sz="2400"/>
          </a:p>
          <a:p>
            <a:r>
              <a:rPr lang="en-US" smtClean="0"/>
              <a:t>Wavelet Transform Application</a:t>
            </a:r>
          </a:p>
          <a:p>
            <a:pPr lvl="1"/>
            <a:r>
              <a:rPr lang="en-US" smtClean="0"/>
              <a:t>JPEG 2000</a:t>
            </a:r>
          </a:p>
          <a:p>
            <a:r>
              <a:rPr lang="en-US" smtClean="0"/>
              <a:t>Demo</a:t>
            </a:r>
          </a:p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72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Wavelet &amp; scaling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0" y="137160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horizontal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063" y="184406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vertical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35940" y="2298567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diagonal</a:t>
            </a:r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4" y="3174303"/>
            <a:ext cx="8236976" cy="276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819400" y="593464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Forward Wavelet transform 2D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54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34218"/>
            <a:ext cx="6638925" cy="442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5334000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 two-dimensional, four-band filter band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3835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marL="0" indent="19050"/>
            <a:r>
              <a:rPr lang="ru-RU"/>
              <a:t>The continuous wavelet transform is the sum over all time of the signal</a:t>
            </a:r>
            <a:r>
              <a:rPr lang="en-GB"/>
              <a:t> </a:t>
            </a:r>
            <a:r>
              <a:rPr lang="ru-RU"/>
              <a:t>multiplied by scaled, shifted versions of the wavelet. This process produces</a:t>
            </a:r>
            <a:r>
              <a:rPr lang="en-GB"/>
              <a:t> </a:t>
            </a:r>
            <a:r>
              <a:rPr lang="ru-RU"/>
              <a:t>wavelet coefficients that are a function of scale and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6584" r="3180" b="7822"/>
          <a:stretch/>
        </p:blipFill>
        <p:spPr>
          <a:xfrm>
            <a:off x="254000" y="4076700"/>
            <a:ext cx="8382000" cy="20955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236686162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Width of the window is changed as the transform is computed for every </a:t>
                </a:r>
                <a:r>
                  <a:rPr lang="en-US" altLang="zh-TW"/>
                  <a:t>spectral </a:t>
                </a:r>
                <a:r>
                  <a:rPr lang="en-US" altLang="zh-TW" smtClean="0"/>
                  <a:t>components.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:r>
                  <a:rPr lang="en-US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/>
                  <a:t>: translation </a:t>
                </a:r>
                <a:r>
                  <a:rPr lang="en-US" smtClean="0"/>
                  <a:t>(the </a:t>
                </a:r>
                <a:r>
                  <a:rPr lang="en-US"/>
                  <a:t>location of the window</a:t>
                </a:r>
                <a:r>
                  <a:rPr lang="en-US" smtClean="0"/>
                  <a:t>)</a:t>
                </a:r>
              </a:p>
              <a:p>
                <a:pPr marL="0" indent="0">
                  <a:buNone/>
                </a:pPr>
                <a:r>
                  <a:rPr lang="en-US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mtClean="0"/>
                  <a:t>: scale</a:t>
                </a:r>
              </a:p>
              <a:p>
                <a:pPr marL="0" indent="0">
                  <a:buNone/>
                </a:pPr>
                <a:r>
                  <a:rPr lang="en-US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mtClean="0"/>
                  <a:t>: mother wavelet</a:t>
                </a:r>
              </a:p>
              <a:p>
                <a:pPr marL="0" indent="0">
                  <a:buNone/>
                </a:pPr>
                <a:r>
                  <a:rPr lang="en-US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denotes complex conjugation</a:t>
                </a:r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6584" r="3180" b="7822"/>
          <a:stretch/>
        </p:blipFill>
        <p:spPr>
          <a:xfrm>
            <a:off x="254000" y="4076700"/>
            <a:ext cx="8382000" cy="20955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01368213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Wavelet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r>
                  <a:rPr lang="en-US" smtClean="0"/>
                  <a:t>	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/>
                  <a:t>Invert CWT: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mtClean="0"/>
              </a:p>
              <a:p>
                <a:r>
                  <a:rPr lang="en-US"/>
                  <a:t>Continuous transform: map functions to </a:t>
                </a:r>
                <a:r>
                  <a:rPr lang="en-US" smtClean="0"/>
                  <a:t>functions.</a:t>
                </a:r>
                <a:endParaRPr lang="en-US"/>
              </a:p>
              <a:p>
                <a:r>
                  <a:rPr lang="en-US"/>
                  <a:t>Discrete transform: map sequences to </a:t>
                </a:r>
                <a:r>
                  <a:rPr lang="en-US" smtClean="0"/>
                  <a:t>sequences.</a:t>
                </a:r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409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3333"/>
                </a:solidFill>
              </a:rPr>
              <a:t>Five Easy Steps to a Continuous Wavelet Transform</a:t>
            </a:r>
            <a:endParaRPr lang="en-US">
              <a:latin typeface="Times New Roman" panose="02020603050405020304" pitchFamily="18" charset="0"/>
            </a:endParaRPr>
          </a:p>
          <a:p>
            <a:pPr marL="822960" lvl="1" indent="-457200">
              <a:buSzPct val="100000"/>
              <a:buFont typeface="+mj-lt"/>
              <a:buAutoNum type="arabicPeriod"/>
            </a:pPr>
            <a:r>
              <a:rPr lang="en-US" sz="2400" smtClean="0"/>
              <a:t>Take </a:t>
            </a:r>
            <a:r>
              <a:rPr lang="en-US" sz="2400"/>
              <a:t>a wavelet and compare it to a section at the start of the original signal. </a:t>
            </a:r>
          </a:p>
          <a:p>
            <a:pPr marL="822960" lvl="1" indent="-457200">
              <a:buSzPct val="100000"/>
              <a:buFont typeface="+mj-lt"/>
              <a:buAutoNum type="arabicPeriod"/>
            </a:pPr>
            <a:r>
              <a:rPr lang="en-US" sz="2400"/>
              <a:t>Calculate a number, </a:t>
            </a:r>
            <a:r>
              <a:rPr lang="en-US" sz="2400" b="1">
                <a:solidFill>
                  <a:srgbClr val="0070C0"/>
                </a:solidFill>
              </a:rPr>
              <a:t>C</a:t>
            </a:r>
            <a:r>
              <a:rPr lang="en-US" sz="2400"/>
              <a:t>, that represents how closely correlated the wavelet is with this section of the signal. The higher </a:t>
            </a:r>
            <a:r>
              <a:rPr lang="en-US" sz="2400" b="1">
                <a:solidFill>
                  <a:srgbClr val="0070C0"/>
                </a:solidFill>
              </a:rPr>
              <a:t>C</a:t>
            </a:r>
            <a:r>
              <a:rPr lang="en-US" sz="2400"/>
              <a:t> is, the more the similarity. Note that the results will depend on the shape of the wavelet you choose.</a:t>
            </a:r>
          </a:p>
          <a:p>
            <a:pPr lvl="1">
              <a:buFontTx/>
              <a:buAutoNum type="arabicPeriod"/>
            </a:pPr>
            <a:endParaRPr lang="en-US" sz="2400"/>
          </a:p>
          <a:p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ch01_i4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7862"/>
          <a:stretch/>
        </p:blipFill>
        <p:spPr bwMode="auto">
          <a:xfrm>
            <a:off x="2514600" y="3822460"/>
            <a:ext cx="4267200" cy="245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6290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15849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3333"/>
                </a:solidFill>
              </a:rPr>
              <a:t>Five Easy Steps to a Continuous Wavelet Transform</a:t>
            </a:r>
            <a:endParaRPr lang="en-US">
              <a:latin typeface="Times New Roman" panose="02020603050405020304" pitchFamily="18" charset="0"/>
            </a:endParaRPr>
          </a:p>
          <a:p>
            <a:pPr marL="822960" lvl="1" indent="-457200">
              <a:buSzPct val="100000"/>
              <a:buFont typeface="+mj-lt"/>
              <a:buAutoNum type="arabicPeriod" startAt="3"/>
            </a:pPr>
            <a:r>
              <a:rPr lang="en-US" sz="2400" smtClean="0"/>
              <a:t>Shift </a:t>
            </a:r>
            <a:r>
              <a:rPr lang="en-US" sz="2400"/>
              <a:t>the wavelet to the right and repeat steps 1 and 2 until you've covered the whole signal</a:t>
            </a:r>
            <a:r>
              <a:rPr lang="en-US" sz="2400" smtClean="0"/>
              <a:t>.</a:t>
            </a:r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 smtClean="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 smtClean="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r>
              <a:rPr lang="en-US" sz="2400" smtClean="0"/>
              <a:t>Scale </a:t>
            </a:r>
            <a:r>
              <a:rPr lang="en-US" sz="2400"/>
              <a:t>(stretch) the wavelet and repeat steps 1 through 3</a:t>
            </a:r>
            <a:r>
              <a:rPr lang="en-US" sz="2400" smtClean="0"/>
              <a:t>.</a:t>
            </a:r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 smtClean="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r>
              <a:rPr lang="en-US" sz="2400" smtClean="0"/>
              <a:t>Repeat steps </a:t>
            </a:r>
            <a:r>
              <a:rPr lang="en-US" sz="2400"/>
              <a:t>1 through 4 for all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4" descr="ch01_i4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46394"/>
          <a:stretch/>
        </p:blipFill>
        <p:spPr bwMode="auto">
          <a:xfrm>
            <a:off x="2209800" y="1981200"/>
            <a:ext cx="3276601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h01_i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47861"/>
          <a:stretch/>
        </p:blipFill>
        <p:spPr bwMode="auto">
          <a:xfrm>
            <a:off x="3429000" y="4120903"/>
            <a:ext cx="2819400" cy="164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5147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Fourier vs. Wavelet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63562"/>
            <a:ext cx="5722002" cy="4999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28800" y="6193810"/>
            <a:ext cx="566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/>
              <a:t>From </a:t>
            </a:r>
            <a:r>
              <a:rPr lang="en-US" altLang="zh-TW" sz="1200">
                <a:hlinkClick r:id="rId4"/>
              </a:rPr>
              <a:t>http://www.cerm.unifi.it/EUcourse2001/Gunther_lecturenotes.pdf</a:t>
            </a:r>
            <a:r>
              <a:rPr lang="en-US" altLang="zh-TW" sz="1200"/>
              <a:t>, </a:t>
            </a:r>
            <a:r>
              <a:rPr lang="en-US" altLang="zh-TW" sz="1200" smtClean="0"/>
              <a:t>p.10</a:t>
            </a:r>
            <a:endParaRPr 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2895600" y="5768082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Fourier vs Wavelet transform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8109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Fourier vs. Wavelet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928687"/>
            <a:ext cx="8650642" cy="4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432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Fourier vs. Wavelet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Fourier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Loses time (location) coordinate completely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Analyses the whole signal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Short pieces lose “frequency” meaning</a:t>
            </a:r>
          </a:p>
          <a:p>
            <a:pPr lvl="1">
              <a:lnSpc>
                <a:spcPct val="90000"/>
              </a:lnSpc>
              <a:buClr>
                <a:schemeClr val="folHlink"/>
              </a:buClr>
              <a:buNone/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/>
              <a:t>Wavelets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Localized time-frequency analysis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Short signal pieces also have significance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Scale = Frequency band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931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FOURIER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 altLang="zh-TW"/>
              <a:t>Frequency </a:t>
            </a:r>
            <a:r>
              <a:rPr lang="en-US" altLang="zh-TW" smtClean="0"/>
              <a:t>domain: Joseph </a:t>
            </a:r>
            <a:r>
              <a:rPr lang="en-US" altLang="zh-TW"/>
              <a:t>Fourier </a:t>
            </a:r>
            <a:r>
              <a:rPr lang="en-US" altLang="zh-TW" smtClean="0"/>
              <a:t>(1807).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endParaRPr lang="en-US" altLang="zh-TW" smtClean="0"/>
          </a:p>
          <a:p>
            <a:r>
              <a:rPr lang="en-US" altLang="zh-TW" smtClean="0"/>
              <a:t>Cannot </a:t>
            </a:r>
            <a:r>
              <a:rPr lang="en-US" altLang="zh-TW"/>
              <a:t>provide simultaneously time and frequency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3537" y="1143000"/>
                <a:ext cx="7772400" cy="162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7" y="1143000"/>
                <a:ext cx="7772400" cy="16244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 descr="fouri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0"/>
            <a:ext cx="1163137" cy="15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52" y="3852467"/>
            <a:ext cx="2425751" cy="1239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626664"/>
            <a:ext cx="2057400" cy="1373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97" y="3626664"/>
            <a:ext cx="1787482" cy="1440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337" y="5385137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Frequency = rate of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High frequencies correspond to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sharp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edges, fine detail and noise</a:t>
            </a: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Low frequencies correspond to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smoother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and slower changes </a:t>
            </a:r>
          </a:p>
        </p:txBody>
      </p:sp>
    </p:spTree>
    <p:extLst>
      <p:ext uri="{BB962C8B-B14F-4D97-AF65-F5344CB8AC3E}">
        <p14:creationId xmlns:p14="http://schemas.microsoft.com/office/powerpoint/2010/main" val="358456759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Subband Coding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algn="just"/>
            <a:r>
              <a:rPr lang="en-US"/>
              <a:t>If we regard the wavelet transform as a filter bank, then we can consider wavelet transforming a signal as passing the signal through this filter bank. </a:t>
            </a:r>
          </a:p>
          <a:p>
            <a:pPr algn="just"/>
            <a:r>
              <a:rPr lang="en-US"/>
              <a:t>The outputs of the different filter stages are the wavelet- and scaling function transform coefficients. </a:t>
            </a:r>
          </a:p>
          <a:p>
            <a:pPr algn="just"/>
            <a:r>
              <a:rPr lang="en-US"/>
              <a:t>In general we will refer to this kind of analysis as a multiresolution.</a:t>
            </a:r>
          </a:p>
          <a:p>
            <a:pPr algn="just"/>
            <a:r>
              <a:rPr lang="en-US"/>
              <a:t>That is called subband coding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342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38200"/>
            <a:ext cx="82486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7058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altLang="zh-TW"/>
                  <a:t>Idea: If a set of signals can be represented by a weighted sum of </a:t>
                </a:r>
                <a:r>
                  <a:rPr lang="el-GR" altLang="zh-TW"/>
                  <a:t>φ</a:t>
                </a:r>
                <a:r>
                  <a:rPr lang="en-US" altLang="zh-TW"/>
                  <a:t>(t-k), a larger set (including the original), can be represented by a weighted sum of </a:t>
                </a:r>
                <a:r>
                  <a:rPr lang="el-GR" altLang="zh-TW"/>
                  <a:t>φ</a:t>
                </a:r>
                <a:r>
                  <a:rPr lang="en-US" altLang="zh-TW"/>
                  <a:t> (2t-k).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)∈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 altLang="zh-TW" smtClean="0"/>
                  <a:t>	</a:t>
                </a:r>
              </a:p>
              <a:p>
                <a:pPr marL="0" indent="0">
                  <a:buNone/>
                </a:pPr>
                <a:endParaRPr lang="en-US" altLang="zh-TW" smtClean="0"/>
              </a:p>
              <a:p>
                <a:pPr marL="0" indent="0">
                  <a:buNone/>
                </a:pPr>
                <a:endParaRPr lang="en-US" altLang="zh-TW"/>
              </a:p>
              <a:p>
                <a:pPr marL="0" indent="0" algn="ctr">
                  <a:buNone/>
                </a:pPr>
                <a:r>
                  <a:rPr lang="en-US" altLang="zh-TW" smtClean="0"/>
                  <a:t>Subspace: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𝑆𝑝𝑎𝑛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  <a:endParaRPr lang="en-US" altLang="zh-TW" smtClean="0"/>
              </a:p>
              <a:p>
                <a:r>
                  <a:rPr lang="en-US" altLang="zh-TW" smtClean="0"/>
                  <a:t>Increase </a:t>
                </a:r>
                <a:r>
                  <a:rPr lang="en-US" altLang="zh-TW"/>
                  <a:t>the size of the subspace changing the time scale of the scaling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 r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036763" y="3311526"/>
            <a:ext cx="3098800" cy="654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Real-valued expansion coefficients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791200" y="3298826"/>
            <a:ext cx="2413000" cy="654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Real-valued expansion functions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4495799" y="2819400"/>
            <a:ext cx="1" cy="4143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5257799" y="2819399"/>
            <a:ext cx="1127123" cy="4405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777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/>
                  <a:t>The spanned spaces are nested: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⊂…⊂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b>
                      </m:sSub>
                    </m:oMath>
                  </m:oMathPara>
                </a14:m>
                <a:endParaRPr lang="en-US" altLang="zh-TW" smtClean="0"/>
              </a:p>
              <a:p>
                <a:r>
                  <a:rPr lang="en-US" altLang="zh-TW"/>
                  <a:t>Wavelets span the differences between spaces </a:t>
                </a:r>
                <a:r>
                  <a:rPr lang="en-US" altLang="zh-TW" i="1"/>
                  <a:t>w</a:t>
                </a:r>
                <a:r>
                  <a:rPr lang="en-US" altLang="zh-TW" i="1" baseline="-25000"/>
                  <a:t>i</a:t>
                </a:r>
                <a:r>
                  <a:rPr lang="en-US" altLang="zh-TW"/>
                  <a:t>.</a:t>
                </a: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TW"/>
                  <a:t>	Wavelets and scaling functions should be orthogonal: simple calculation of coefficients</a:t>
                </a:r>
                <a:r>
                  <a:rPr lang="en-US" altLang="zh-TW" smtClean="0"/>
                  <a:t>.</a:t>
                </a:r>
                <a:endParaRPr lang="en-US" altLang="zh-TW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75902"/>
            <a:ext cx="4495800" cy="3163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99" y="4267200"/>
            <a:ext cx="2534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Nested function spaces spanned by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scaling function</a:t>
            </a:r>
          </a:p>
        </p:txBody>
      </p:sp>
    </p:spTree>
    <p:extLst>
      <p:ext uri="{BB962C8B-B14F-4D97-AF65-F5344CB8AC3E}">
        <p14:creationId xmlns:p14="http://schemas.microsoft.com/office/powerpoint/2010/main" val="243768566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 flipH="1">
            <a:off x="604838" y="2071687"/>
            <a:ext cx="6553200" cy="3455988"/>
          </a:xfrm>
          <a:prstGeom prst="ellipse">
            <a:avLst/>
          </a:prstGeom>
          <a:solidFill>
            <a:srgbClr val="FFFFA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3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 flipH="1">
            <a:off x="1182688" y="2503487"/>
            <a:ext cx="5184775" cy="2592388"/>
          </a:xfrm>
          <a:prstGeom prst="ellipse">
            <a:avLst/>
          </a:prstGeom>
          <a:solidFill>
            <a:srgbClr val="FFFF7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2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 flipH="1">
            <a:off x="1614488" y="2790825"/>
            <a:ext cx="4032250" cy="2017712"/>
          </a:xfrm>
          <a:prstGeom prst="ellipse">
            <a:avLst/>
          </a:prstGeom>
          <a:solidFill>
            <a:srgbClr val="FFFF7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1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 flipH="1">
            <a:off x="1901825" y="3151187"/>
            <a:ext cx="3241675" cy="12969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0 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 flipH="1">
            <a:off x="2117725" y="3295650"/>
            <a:ext cx="2376488" cy="1008062"/>
          </a:xfrm>
          <a:prstGeom prst="ellipse">
            <a:avLst/>
          </a:prstGeom>
          <a:solidFill>
            <a:srgbClr val="E3DE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TW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 flipH="1">
            <a:off x="2262188" y="3367087"/>
            <a:ext cx="1727200" cy="863600"/>
          </a:xfrm>
          <a:prstGeom prst="ellipse">
            <a:avLst/>
          </a:prstGeom>
          <a:solidFill>
            <a:srgbClr val="D3CE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TW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 flipH="1">
            <a:off x="2333625" y="3511550"/>
            <a:ext cx="1152525" cy="576262"/>
          </a:xfrm>
          <a:prstGeom prst="ellipse">
            <a:avLst/>
          </a:prstGeom>
          <a:solidFill>
            <a:srgbClr val="C5C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TW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 flipH="1">
            <a:off x="2406650" y="3582987"/>
            <a:ext cx="647700" cy="433388"/>
          </a:xfrm>
          <a:prstGeom prst="ellipse">
            <a:avLst/>
          </a:prstGeom>
          <a:solidFill>
            <a:srgbClr val="B4B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 flipH="1">
            <a:off x="2478088" y="3656012"/>
            <a:ext cx="431800" cy="288925"/>
          </a:xfrm>
          <a:prstGeom prst="ellipse">
            <a:avLst/>
          </a:prstGeom>
          <a:solidFill>
            <a:srgbClr val="ACA8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 flipH="1">
            <a:off x="2549525" y="3727450"/>
            <a:ext cx="288925" cy="146050"/>
          </a:xfrm>
          <a:prstGeom prst="ellipse">
            <a:avLst/>
          </a:prstGeom>
          <a:solidFill>
            <a:srgbClr val="928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 flipH="1">
            <a:off x="2589213" y="3770312"/>
            <a:ext cx="144462" cy="71438"/>
          </a:xfrm>
          <a:prstGeom prst="ellipse">
            <a:avLst/>
          </a:prstGeom>
          <a:solidFill>
            <a:srgbClr val="7875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 flipH="1">
            <a:off x="7373938" y="3727450"/>
            <a:ext cx="144462" cy="1444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 flipH="1">
            <a:off x="7734300" y="3727450"/>
            <a:ext cx="144463" cy="1444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 flipH="1">
            <a:off x="8094663" y="3727450"/>
            <a:ext cx="144462" cy="1444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Object 17"/>
          <p:cNvGraphicFramePr>
            <a:graphicFrameLocks noChangeAspect="1"/>
          </p:cNvGraphicFramePr>
          <p:nvPr>
            <p:extLst/>
          </p:nvPr>
        </p:nvGraphicFramePr>
        <p:xfrm>
          <a:off x="609600" y="1295400"/>
          <a:ext cx="51847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4" imgW="2133360" imgH="228600" progId="Equation.DSMT4">
                  <p:embed/>
                </p:oleObj>
              </mc:Choice>
              <mc:Fallback>
                <p:oleObj name="Equation" r:id="rId4" imgW="2133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51847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18" descr="Lena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423987"/>
            <a:ext cx="1944687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9" descr="Lena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2432050"/>
            <a:ext cx="1008062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Lena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008312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1" descr="Lena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3294062"/>
            <a:ext cx="288925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Lena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3438525"/>
            <a:ext cx="144462" cy="1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3" descr="Lena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3584575"/>
            <a:ext cx="71438" cy="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312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DE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CE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DWT </a:t>
                </a:r>
                <a:r>
                  <a:rPr lang="en-US" altLang="zh-TW"/>
                  <a:t>was built by Mallat as multi-resolution </a:t>
                </a:r>
                <a:r>
                  <a:rPr lang="en-US" altLang="zh-TW" smtClean="0"/>
                  <a:t>analysis.</a:t>
                </a:r>
                <a:endParaRPr lang="en-US" altLang="zh-TW"/>
              </a:p>
              <a:p>
                <a:r>
                  <a:rPr lang="en-US" altLang="zh-TW" smtClean="0"/>
                  <a:t>Using </a:t>
                </a:r>
                <a:r>
                  <a:rPr lang="en-US" altLang="zh-TW"/>
                  <a:t>Multiresolution </a:t>
                </a:r>
                <a:r>
                  <a:rPr lang="en-US" altLang="zh-TW" smtClean="0"/>
                  <a:t>Analysis.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:endParaRPr lang="en-US" altLang="zh-TW" smtClean="0"/>
              </a:p>
              <a:p>
                <a:pPr marL="0" indent="0">
                  <a:buNone/>
                </a:pPr>
                <a:endParaRPr lang="en-US" altLang="zh-TW"/>
              </a:p>
              <a:p>
                <a:pPr marL="0" indent="0">
                  <a:buNone/>
                </a:pPr>
                <a:endParaRPr lang="en-US" altLang="zh-TW" smtClean="0"/>
              </a:p>
              <a:p>
                <a:r>
                  <a:rPr lang="en-US" altLang="zh-TW"/>
                  <a:t>Invert DWT</a:t>
                </a:r>
                <a:r>
                  <a:rPr lang="en-US" altLang="zh-TW" smtClean="0"/>
                  <a:t>:</a:t>
                </a:r>
                <a:endParaRPr lang="en-US" altLang="zh-TW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146800" y="1193286"/>
            <a:ext cx="2044700" cy="1016514"/>
          </a:xfrm>
          <a:custGeom>
            <a:avLst/>
            <a:gdLst>
              <a:gd name="connsiteX0" fmla="*/ 0 w 2044700"/>
              <a:gd name="connsiteY0" fmla="*/ 470414 h 927614"/>
              <a:gd name="connsiteX1" fmla="*/ 1676400 w 2044700"/>
              <a:gd name="connsiteY1" fmla="*/ 13214 h 927614"/>
              <a:gd name="connsiteX2" fmla="*/ 2044700 w 2044700"/>
              <a:gd name="connsiteY2" fmla="*/ 927614 h 92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700" h="927614">
                <a:moveTo>
                  <a:pt x="0" y="470414"/>
                </a:moveTo>
                <a:cubicBezTo>
                  <a:pt x="667808" y="203714"/>
                  <a:pt x="1335617" y="-62986"/>
                  <a:pt x="1676400" y="13214"/>
                </a:cubicBezTo>
                <a:cubicBezTo>
                  <a:pt x="2017183" y="89414"/>
                  <a:pt x="1970617" y="747697"/>
                  <a:pt x="2044700" y="927614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9150" y="2287533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70C0"/>
                </a:solidFill>
              </a:rPr>
              <a:t>scaling function</a:t>
            </a:r>
          </a:p>
          <a:p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5507836" y="3171035"/>
            <a:ext cx="769929" cy="508000"/>
          </a:xfrm>
          <a:prstGeom prst="curvedConnector3">
            <a:avLst>
              <a:gd name="adj1" fmla="val 122578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46800" y="347480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wavelet function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5400000">
            <a:off x="3386936" y="3539335"/>
            <a:ext cx="846129" cy="609600"/>
          </a:xfrm>
          <a:prstGeom prst="bentConnector3">
            <a:avLst>
              <a:gd name="adj1" fmla="val 10403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98601" y="39232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factor</a:t>
            </a:r>
            <a:endParaRPr lang="en-US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429260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j</a:t>
            </a:r>
            <a:r>
              <a:rPr lang="en-US" i="1" baseline="-25000" smtClean="0"/>
              <a:t>0</a:t>
            </a:r>
            <a:r>
              <a:rPr lang="en-US" smtClean="0"/>
              <a:t>: arbitrary starting scale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709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/>
              <a:t>In the discrete signal case we compute the Discrete Wavelet Transform by successive low pass and high pass filtering of the discrete time-domain signal. This is called the Mallat algorithm or Mallat-tree decomposition</a:t>
            </a:r>
            <a:r>
              <a:rPr lang="en-US" smtClean="0"/>
              <a:t>.</a:t>
            </a:r>
          </a:p>
          <a:p>
            <a:r>
              <a:rPr lang="en-US" smtClean="0"/>
              <a:t>Unfortunately</a:t>
            </a:r>
            <a:r>
              <a:rPr lang="en-US"/>
              <a:t>, if we actually perform this operation on </a:t>
            </a:r>
            <a:r>
              <a:rPr lang="en-US" smtClean="0"/>
              <a:t>a real </a:t>
            </a:r>
            <a:r>
              <a:rPr lang="en-US"/>
              <a:t>digital signal, we wind up with twice as much data </a:t>
            </a:r>
            <a:r>
              <a:rPr lang="en-US" smtClean="0"/>
              <a:t>as we </a:t>
            </a:r>
            <a:r>
              <a:rPr lang="en-US"/>
              <a:t>started with. Suppose, for instance, that the </a:t>
            </a:r>
            <a:r>
              <a:rPr lang="en-US" smtClean="0"/>
              <a:t>original signal </a:t>
            </a:r>
            <a:r>
              <a:rPr lang="en-US"/>
              <a:t>S consists of 1000 samples of data. Then </a:t>
            </a:r>
            <a:r>
              <a:rPr lang="en-US" smtClean="0"/>
              <a:t>the approximation </a:t>
            </a:r>
            <a:r>
              <a:rPr lang="en-US"/>
              <a:t>and the detail will each have 1000 </a:t>
            </a:r>
            <a:r>
              <a:rPr lang="en-US" smtClean="0"/>
              <a:t>samples, for </a:t>
            </a:r>
            <a:r>
              <a:rPr lang="en-US"/>
              <a:t>a total of 2000</a:t>
            </a:r>
            <a:r>
              <a:rPr lang="en-US" smtClean="0"/>
              <a:t>.</a:t>
            </a:r>
          </a:p>
          <a:p>
            <a:r>
              <a:rPr lang="en-US" smtClean="0"/>
              <a:t>To </a:t>
            </a:r>
            <a:r>
              <a:rPr lang="en-US"/>
              <a:t>correct this problem, we introduce the notion </a:t>
            </a:r>
            <a:r>
              <a:rPr lang="en-US" smtClean="0"/>
              <a:t>of </a:t>
            </a:r>
            <a:r>
              <a:rPr lang="en-US" smtClean="0">
                <a:solidFill>
                  <a:srgbClr val="0070C0"/>
                </a:solidFill>
              </a:rPr>
              <a:t>downsampling</a:t>
            </a:r>
            <a:r>
              <a:rPr lang="en-US"/>
              <a:t>. This simply means throwing away </a:t>
            </a:r>
            <a:r>
              <a:rPr lang="en-US" smtClean="0"/>
              <a:t>every second </a:t>
            </a:r>
            <a:r>
              <a:rPr lang="en-US"/>
              <a:t>data point. </a:t>
            </a:r>
          </a:p>
          <a:p>
            <a:endParaRPr lang="en-US"/>
          </a:p>
          <a:p>
            <a:pPr algn="just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9089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4648835"/>
            <a:ext cx="8077200" cy="1552011"/>
          </a:xfrm>
        </p:spPr>
        <p:txBody>
          <a:bodyPr>
            <a:normAutofit/>
          </a:bodyPr>
          <a:lstStyle/>
          <a:p>
            <a:r>
              <a:rPr lang="en-US" altLang="zh-TW" smtClean="0"/>
              <a:t>g[n]: lowpass filter, scaling function</a:t>
            </a:r>
          </a:p>
          <a:p>
            <a:r>
              <a:rPr lang="en-US" altLang="zh-TW"/>
              <a:t>h</a:t>
            </a:r>
            <a:r>
              <a:rPr lang="en-US" altLang="zh-TW" smtClean="0"/>
              <a:t>[n]: highpass filter, wavelet function</a:t>
            </a:r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 descr="http://upload.wikimedia.org/wikipedia/commons/2/22/Wavelets_-_Filter_Bank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4" y="1066800"/>
            <a:ext cx="8436151" cy="2575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505200" y="3914765"/>
            <a:ext cx="229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DWT filter bank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83596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8000"/>
                </a:solidFill>
              </a:rPr>
              <a:t>downsampling</a:t>
            </a:r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H="1">
            <a:off x="1631350" y="1326549"/>
            <a:ext cx="1233100" cy="990600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866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Pyramidal Wavelet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81200" y="1371600"/>
            <a:ext cx="4721225" cy="4721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4800600" y="2057400"/>
          <a:ext cx="145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Egyenlet" r:id="rId4" imgW="583920" imgH="482400" progId="Equation.3">
                  <p:embed/>
                </p:oleObj>
              </mc:Choice>
              <mc:Fallback>
                <p:oleObj name="Egyenlet" r:id="rId4" imgW="583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57400"/>
                        <a:ext cx="145732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/>
          </p:nvPr>
        </p:nvGraphicFramePr>
        <p:xfrm>
          <a:off x="2362200" y="2057400"/>
          <a:ext cx="14319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Egyenlet" r:id="rId6" imgW="571320" imgH="469800" progId="Equation.3">
                  <p:embed/>
                </p:oleObj>
              </mc:Choice>
              <mc:Fallback>
                <p:oleObj name="Egyenlet" r:id="rId6" imgW="571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57400"/>
                        <a:ext cx="143192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4800600" y="4419600"/>
          <a:ext cx="14938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Egyenlet" r:id="rId8" imgW="596880" imgH="469800" progId="Equation.3">
                  <p:embed/>
                </p:oleObj>
              </mc:Choice>
              <mc:Fallback>
                <p:oleObj name="Egyenlet" r:id="rId8" imgW="596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19600"/>
                        <a:ext cx="14938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7"/>
          <p:cNvGrpSpPr>
            <a:grpSpLocks/>
          </p:cNvGrpSpPr>
          <p:nvPr/>
        </p:nvGrpSpPr>
        <p:grpSpPr bwMode="auto">
          <a:xfrm>
            <a:off x="1981200" y="1371600"/>
            <a:ext cx="4724400" cy="4724400"/>
            <a:chOff x="1056" y="720"/>
            <a:chExt cx="2976" cy="2976"/>
          </a:xfrm>
        </p:grpSpPr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0"/>
          <p:cNvGrpSpPr>
            <a:grpSpLocks/>
          </p:cNvGrpSpPr>
          <p:nvPr/>
        </p:nvGrpSpPr>
        <p:grpSpPr bwMode="auto">
          <a:xfrm>
            <a:off x="1981200" y="3732213"/>
            <a:ext cx="2363788" cy="2363787"/>
            <a:chOff x="1056" y="720"/>
            <a:chExt cx="2976" cy="2976"/>
          </a:xfrm>
        </p:grpSpPr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13"/>
          <p:cNvGrpSpPr>
            <a:grpSpLocks/>
          </p:cNvGrpSpPr>
          <p:nvPr/>
        </p:nvGrpSpPr>
        <p:grpSpPr bwMode="auto">
          <a:xfrm>
            <a:off x="1981200" y="4911725"/>
            <a:ext cx="1184275" cy="1184275"/>
            <a:chOff x="1056" y="720"/>
            <a:chExt cx="2976" cy="2976"/>
          </a:xfrm>
        </p:grpSpPr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1981200" y="5502275"/>
            <a:ext cx="593725" cy="593725"/>
            <a:chOff x="1056" y="720"/>
            <a:chExt cx="2976" cy="2976"/>
          </a:xfrm>
        </p:grpSpPr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19"/>
          <p:cNvGrpSpPr>
            <a:grpSpLocks/>
          </p:cNvGrpSpPr>
          <p:nvPr/>
        </p:nvGrpSpPr>
        <p:grpSpPr bwMode="auto">
          <a:xfrm>
            <a:off x="1981200" y="5797550"/>
            <a:ext cx="298450" cy="298450"/>
            <a:chOff x="1056" y="720"/>
            <a:chExt cx="2976" cy="2976"/>
          </a:xfrm>
        </p:grpSpPr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2"/>
          <p:cNvGrpSpPr>
            <a:grpSpLocks/>
          </p:cNvGrpSpPr>
          <p:nvPr/>
        </p:nvGrpSpPr>
        <p:grpSpPr bwMode="auto">
          <a:xfrm>
            <a:off x="1981200" y="5945188"/>
            <a:ext cx="150813" cy="150812"/>
            <a:chOff x="1056" y="720"/>
            <a:chExt cx="2976" cy="2976"/>
          </a:xfrm>
        </p:grpSpPr>
        <p:sp>
          <p:nvSpPr>
            <p:cNvPr id="32" name="Line 23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25"/>
          <p:cNvGrpSpPr>
            <a:grpSpLocks/>
          </p:cNvGrpSpPr>
          <p:nvPr/>
        </p:nvGrpSpPr>
        <p:grpSpPr bwMode="auto">
          <a:xfrm>
            <a:off x="1981200" y="6019800"/>
            <a:ext cx="76200" cy="76200"/>
            <a:chOff x="1056" y="720"/>
            <a:chExt cx="2976" cy="2976"/>
          </a:xfrm>
        </p:grpSpPr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37" name="Object 28"/>
          <p:cNvGraphicFramePr>
            <a:graphicFrameLocks noChangeAspect="1"/>
          </p:cNvGraphicFramePr>
          <p:nvPr>
            <p:extLst/>
          </p:nvPr>
        </p:nvGraphicFramePr>
        <p:xfrm>
          <a:off x="2133600" y="3962400"/>
          <a:ext cx="8572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Egyenlet" r:id="rId10" imgW="571320" imgH="469800" progId="Equation.3">
                  <p:embed/>
                </p:oleObj>
              </mc:Choice>
              <mc:Fallback>
                <p:oleObj name="Egyenlet" r:id="rId10" imgW="571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962400"/>
                        <a:ext cx="8572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29"/>
          <p:cNvGraphicFramePr>
            <a:graphicFrameLocks noChangeAspect="1"/>
          </p:cNvGraphicFramePr>
          <p:nvPr>
            <p:extLst/>
          </p:nvPr>
        </p:nvGraphicFramePr>
        <p:xfrm>
          <a:off x="3352800" y="3962400"/>
          <a:ext cx="874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Egyenlet" r:id="rId11" imgW="583920" imgH="482400" progId="Equation.3">
                  <p:embed/>
                </p:oleObj>
              </mc:Choice>
              <mc:Fallback>
                <p:oleObj name="Egyenlet" r:id="rId11" imgW="583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962400"/>
                        <a:ext cx="8747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0"/>
          <p:cNvGraphicFramePr>
            <a:graphicFrameLocks noChangeAspect="1"/>
          </p:cNvGraphicFramePr>
          <p:nvPr>
            <p:extLst/>
          </p:nvPr>
        </p:nvGraphicFramePr>
        <p:xfrm>
          <a:off x="3352800" y="5181600"/>
          <a:ext cx="8953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gyenlet" r:id="rId12" imgW="596880" imgH="469800" progId="Equation.3">
                  <p:embed/>
                </p:oleObj>
              </mc:Choice>
              <mc:Fallback>
                <p:oleObj name="Egyenlet" r:id="rId12" imgW="596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181600"/>
                        <a:ext cx="8953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1"/>
          <p:cNvGraphicFramePr>
            <a:graphicFrameLocks noChangeAspect="1"/>
          </p:cNvGraphicFramePr>
          <p:nvPr>
            <p:extLst/>
          </p:nvPr>
        </p:nvGraphicFramePr>
        <p:xfrm>
          <a:off x="2057400" y="5029200"/>
          <a:ext cx="428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Egyenlet" r:id="rId13" imgW="571320" imgH="469800" progId="Equation.3">
                  <p:embed/>
                </p:oleObj>
              </mc:Choice>
              <mc:Fallback>
                <p:oleObj name="Egyenlet" r:id="rId13" imgW="571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29200"/>
                        <a:ext cx="4286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32"/>
          <p:cNvGraphicFramePr>
            <a:graphicFrameLocks noChangeAspect="1"/>
          </p:cNvGraphicFramePr>
          <p:nvPr>
            <p:extLst/>
          </p:nvPr>
        </p:nvGraphicFramePr>
        <p:xfrm>
          <a:off x="2667000" y="5029200"/>
          <a:ext cx="4397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Egyenlet" r:id="rId14" imgW="583920" imgH="482400" progId="Equation.3">
                  <p:embed/>
                </p:oleObj>
              </mc:Choice>
              <mc:Fallback>
                <p:oleObj name="Egyenlet" r:id="rId14" imgW="583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029200"/>
                        <a:ext cx="439738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33"/>
          <p:cNvGraphicFramePr>
            <a:graphicFrameLocks noChangeAspect="1"/>
          </p:cNvGraphicFramePr>
          <p:nvPr>
            <p:extLst/>
          </p:nvPr>
        </p:nvGraphicFramePr>
        <p:xfrm>
          <a:off x="2667000" y="5638800"/>
          <a:ext cx="4492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Egyenlet" r:id="rId15" imgW="596880" imgH="469800" progId="Equation.3">
                  <p:embed/>
                </p:oleObj>
              </mc:Choice>
              <mc:Fallback>
                <p:oleObj name="Egyenlet" r:id="rId15" imgW="596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638800"/>
                        <a:ext cx="4492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7193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for Image Compression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24"/>
              <p:cNvSpPr txBox="1">
                <a:spLocks noRot="1" noChangeArrowheads="1"/>
              </p:cNvSpPr>
              <p:nvPr/>
            </p:nvSpPr>
            <p:spPr>
              <a:xfrm>
                <a:off x="417512" y="744310"/>
                <a:ext cx="8080375" cy="4270375"/>
              </a:xfrm>
              <a:prstGeom prst="rect">
                <a:avLst/>
              </a:prstGeom>
              <a:noFill/>
              <a:ln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/>
                  <a:buChar char=""/>
                  <a:defRPr kumimoji="0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4008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1887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4630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tint val="60000"/>
                    </a:schemeClr>
                  </a:buClr>
                  <a:buSzPct val="68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73736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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286000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kumimoji="0" sz="1400" kern="1200" cap="small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5603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Char char="•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mtClean="0"/>
                  <a:t>Image Decomposition </a:t>
                </a:r>
              </a:p>
              <a:p>
                <a:pPr lvl="1"/>
                <a:r>
                  <a:rPr lang="en-US" sz="2400" smtClean="0"/>
                  <a:t>Scale 1 </a:t>
                </a:r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4 subbands: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smtClean="0"/>
                  <a:t>.</a:t>
                </a:r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Each coeff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smtClean="0"/>
                  <a:t> a  2*2 area in the original image</a:t>
                </a:r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Low frequencies: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0&lt;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400" smtClean="0"/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High frequencies: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43" name="Rectangl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2" y="744310"/>
                <a:ext cx="8080375" cy="4270375"/>
              </a:xfrm>
              <a:prstGeom prst="rect">
                <a:avLst/>
              </a:prstGeom>
              <a:blipFill rotWithShape="0">
                <a:blip r:embed="rId3"/>
                <a:stretch>
                  <a:fillRect l="-302" t="-999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25"/>
          <p:cNvGrpSpPr>
            <a:grpSpLocks/>
          </p:cNvGrpSpPr>
          <p:nvPr/>
        </p:nvGrpSpPr>
        <p:grpSpPr bwMode="auto">
          <a:xfrm>
            <a:off x="5106987" y="3505200"/>
            <a:ext cx="3352800" cy="2743200"/>
            <a:chOff x="1182" y="885"/>
            <a:chExt cx="1110" cy="1008"/>
          </a:xfrm>
        </p:grpSpPr>
        <p:sp>
          <p:nvSpPr>
            <p:cNvPr id="45" name="Rectangle 26"/>
            <p:cNvSpPr>
              <a:spLocks noChangeArrowheads="1"/>
            </p:cNvSpPr>
            <p:nvPr/>
          </p:nvSpPr>
          <p:spPr bwMode="auto">
            <a:xfrm>
              <a:off x="1182" y="885"/>
              <a:ext cx="1110" cy="9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6" name="Line 27"/>
            <p:cNvSpPr>
              <a:spLocks noChangeShapeType="1"/>
            </p:cNvSpPr>
            <p:nvPr/>
          </p:nvSpPr>
          <p:spPr bwMode="auto">
            <a:xfrm>
              <a:off x="1182" y="1389"/>
              <a:ext cx="11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7" name="Line 28"/>
            <p:cNvSpPr>
              <a:spLocks noChangeShapeType="1"/>
            </p:cNvSpPr>
            <p:nvPr/>
          </p:nvSpPr>
          <p:spPr bwMode="auto">
            <a:xfrm>
              <a:off x="1740" y="891"/>
              <a:ext cx="0" cy="10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8" name="Text Box 29"/>
            <p:cNvSpPr txBox="1">
              <a:spLocks noChangeArrowheads="1"/>
            </p:cNvSpPr>
            <p:nvPr/>
          </p:nvSpPr>
          <p:spPr bwMode="auto">
            <a:xfrm>
              <a:off x="1338" y="1053"/>
              <a:ext cx="270" cy="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LL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 i="1">
                <a:latin typeface="Times New Roman" panose="02020603050405020304" pitchFamily="18" charset="0"/>
              </a:endParaRPr>
            </a:p>
          </p:txBody>
        </p:sp>
        <p:sp>
          <p:nvSpPr>
            <p:cNvPr id="49" name="Text Box 30"/>
            <p:cNvSpPr txBox="1">
              <a:spLocks noChangeArrowheads="1"/>
            </p:cNvSpPr>
            <p:nvPr/>
          </p:nvSpPr>
          <p:spPr bwMode="auto">
            <a:xfrm>
              <a:off x="1878" y="1059"/>
              <a:ext cx="246" cy="2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HL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0" name="Text Box 31"/>
            <p:cNvSpPr txBox="1">
              <a:spLocks noChangeArrowheads="1"/>
            </p:cNvSpPr>
            <p:nvPr/>
          </p:nvSpPr>
          <p:spPr bwMode="auto">
            <a:xfrm>
              <a:off x="1332" y="1515"/>
              <a:ext cx="246" cy="2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LH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1" name="Text Box 32"/>
            <p:cNvSpPr txBox="1">
              <a:spLocks noChangeArrowheads="1"/>
            </p:cNvSpPr>
            <p:nvPr/>
          </p:nvSpPr>
          <p:spPr bwMode="auto">
            <a:xfrm>
              <a:off x="1896" y="1527"/>
              <a:ext cx="276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HH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27859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Stationary and Non-stationary Signals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 lnSpcReduction="10000"/>
          </a:bodyPr>
          <a:lstStyle/>
          <a:p>
            <a:r>
              <a:rPr lang="en-US" altLang="ar-SA"/>
              <a:t>FT </a:t>
            </a:r>
            <a:r>
              <a:rPr lang="en-US" altLang="ar-SA" sz="2200" smtClean="0"/>
              <a:t>identifies </a:t>
            </a:r>
            <a:r>
              <a:rPr lang="en-US" altLang="ar-SA" sz="2200"/>
              <a:t>all spectral components present in the signal, however it does not provide any information regarding the </a:t>
            </a:r>
            <a:r>
              <a:rPr lang="en-US" altLang="ar-SA" sz="2200">
                <a:solidFill>
                  <a:srgbClr val="0000FF"/>
                </a:solidFill>
              </a:rPr>
              <a:t>temporal (time) localization</a:t>
            </a:r>
            <a:r>
              <a:rPr lang="en-US" altLang="ar-SA" sz="2200"/>
              <a:t> of these components</a:t>
            </a:r>
            <a:r>
              <a:rPr lang="en-US" altLang="ar-SA" sz="2200" smtClean="0"/>
              <a:t>.</a:t>
            </a:r>
            <a:endParaRPr lang="en-US" altLang="ar-SA" sz="2200"/>
          </a:p>
          <a:p>
            <a:r>
              <a:rPr lang="en-US" altLang="ar-SA" sz="2200">
                <a:solidFill>
                  <a:srgbClr val="0000FF"/>
                </a:solidFill>
              </a:rPr>
              <a:t>Stat</a:t>
            </a:r>
            <a:r>
              <a:rPr lang="en-US" altLang="ar-SA" sz="2200" smtClean="0">
                <a:solidFill>
                  <a:srgbClr val="0000FF"/>
                </a:solidFill>
              </a:rPr>
              <a:t>ionary </a:t>
            </a:r>
            <a:r>
              <a:rPr lang="en-US" altLang="ar-SA" sz="2200">
                <a:solidFill>
                  <a:srgbClr val="0000FF"/>
                </a:solidFill>
              </a:rPr>
              <a:t>signals</a:t>
            </a:r>
            <a:r>
              <a:rPr lang="en-US" altLang="ar-SA" sz="2200"/>
              <a:t> consist of spectral components that do not change in time </a:t>
            </a:r>
            <a:endParaRPr lang="en-US" altLang="ar-SA" sz="220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all spectral components exist at all times</a:t>
            </a: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no need to know any time information</a:t>
            </a: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FT works well for stationary signals</a:t>
            </a:r>
          </a:p>
          <a:p>
            <a:r>
              <a:rPr lang="en-US" altLang="ar-SA" smtClean="0"/>
              <a:t>H</a:t>
            </a:r>
            <a:r>
              <a:rPr lang="en-US" altLang="ar-SA" sz="2200" smtClean="0"/>
              <a:t>owever</a:t>
            </a:r>
            <a:r>
              <a:rPr lang="en-US" altLang="ar-SA" sz="2200"/>
              <a:t>, </a:t>
            </a:r>
            <a:r>
              <a:rPr lang="en-US" altLang="ar-SA" sz="2200">
                <a:solidFill>
                  <a:srgbClr val="0000FF"/>
                </a:solidFill>
              </a:rPr>
              <a:t>non-stationary signals</a:t>
            </a:r>
            <a:r>
              <a:rPr lang="en-US" altLang="ar-SA" sz="2200"/>
              <a:t> consists of time varying spectral components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How do we find out which spectral component appears when?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FT only provides </a:t>
            </a:r>
            <a:r>
              <a:rPr lang="en-US" altLang="ar-SA" sz="2200" b="1" i="1">
                <a:solidFill>
                  <a:srgbClr val="0000FF"/>
                </a:solidFill>
              </a:rPr>
              <a:t>what spectral components </a:t>
            </a:r>
            <a:r>
              <a:rPr lang="en-US" altLang="ar-SA" sz="2200" b="1" i="1" smtClean="0">
                <a:solidFill>
                  <a:srgbClr val="0000FF"/>
                </a:solidFill>
              </a:rPr>
              <a:t>exist</a:t>
            </a:r>
            <a:r>
              <a:rPr lang="en-US" altLang="ar-SA" sz="2200" smtClean="0"/>
              <a:t>, </a:t>
            </a:r>
            <a:r>
              <a:rPr lang="en-US" altLang="ar-SA" sz="2200"/>
              <a:t>not where in time they are located.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Need some other ways to determine </a:t>
            </a:r>
            <a:r>
              <a:rPr lang="en-US" altLang="ar-SA" sz="2200" b="1" i="1">
                <a:solidFill>
                  <a:srgbClr val="0000FF"/>
                </a:solidFill>
              </a:rPr>
              <a:t>time localization of spectral </a:t>
            </a:r>
            <a:r>
              <a:rPr lang="en-US" altLang="ar-SA" sz="2200" b="1" i="1" smtClean="0">
                <a:solidFill>
                  <a:srgbClr val="0000FF"/>
                </a:solidFill>
              </a:rPr>
              <a:t>components</a:t>
            </a:r>
            <a:r>
              <a:rPr lang="en-US" altLang="ar-SA" sz="2200" smtClean="0"/>
              <a:t>.</a:t>
            </a:r>
            <a:endParaRPr lang="en-US" altLang="ar-SA" sz="2200" b="1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242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for Image Compression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24"/>
              <p:cNvSpPr txBox="1">
                <a:spLocks noRot="1" noChangeArrowheads="1"/>
              </p:cNvSpPr>
              <p:nvPr/>
            </p:nvSpPr>
            <p:spPr>
              <a:xfrm>
                <a:off x="417512" y="744310"/>
                <a:ext cx="8080375" cy="4270375"/>
              </a:xfrm>
              <a:prstGeom prst="rect">
                <a:avLst/>
              </a:prstGeom>
              <a:noFill/>
              <a:ln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/>
                  <a:buChar char=""/>
                  <a:defRPr kumimoji="0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4008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1887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4630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tint val="60000"/>
                    </a:schemeClr>
                  </a:buClr>
                  <a:buSzPct val="68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73736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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286000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kumimoji="0" sz="1400" kern="1200" cap="small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5603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Char char="•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mtClean="0"/>
                  <a:t>Image Decomposition </a:t>
                </a:r>
              </a:p>
              <a:p>
                <a:pPr lvl="1"/>
                <a:r>
                  <a:rPr lang="en-US" sz="2400" smtClean="0"/>
                  <a:t>Scale 2 </a:t>
                </a:r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4 subbands: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/>
                  <a:t>.</a:t>
                </a:r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Each coeff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smtClean="0"/>
                  <a:t> a  2*2 area in scale 1 image</a:t>
                </a:r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Low frequencies: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0&lt;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/4</m:t>
                    </m:r>
                  </m:oMath>
                </a14:m>
                <a:endParaRPr lang="en-US" sz="2400" smtClean="0"/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400" smtClean="0"/>
                  <a:t>High frequencies: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43" name="Rectangl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2" y="744310"/>
                <a:ext cx="8080375" cy="4270375"/>
              </a:xfrm>
              <a:prstGeom prst="rect">
                <a:avLst/>
              </a:prstGeom>
              <a:blipFill rotWithShape="0">
                <a:blip r:embed="rId3"/>
                <a:stretch>
                  <a:fillRect l="-302" t="-999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5435600" y="3528785"/>
            <a:ext cx="3200400" cy="2971800"/>
            <a:chOff x="6600" y="10474"/>
            <a:chExt cx="2775" cy="2520"/>
          </a:xfrm>
        </p:grpSpPr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6600" y="10474"/>
              <a:ext cx="2775" cy="2520"/>
              <a:chOff x="4440" y="6945"/>
              <a:chExt cx="2775" cy="2520"/>
            </a:xfrm>
          </p:grpSpPr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4440" y="6945"/>
                <a:ext cx="2775" cy="2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3" name="Line 7"/>
              <p:cNvSpPr>
                <a:spLocks noChangeShapeType="1"/>
              </p:cNvSpPr>
              <p:nvPr/>
            </p:nvSpPr>
            <p:spPr bwMode="auto">
              <a:xfrm>
                <a:off x="4440" y="8205"/>
                <a:ext cx="27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4" name="Line 8"/>
              <p:cNvSpPr>
                <a:spLocks noChangeShapeType="1"/>
              </p:cNvSpPr>
              <p:nvPr/>
            </p:nvSpPr>
            <p:spPr bwMode="auto">
              <a:xfrm>
                <a:off x="5835" y="6960"/>
                <a:ext cx="0" cy="25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5" name="Line 9"/>
              <p:cNvSpPr>
                <a:spLocks noChangeShapeType="1"/>
              </p:cNvSpPr>
              <p:nvPr/>
            </p:nvSpPr>
            <p:spPr bwMode="auto">
              <a:xfrm>
                <a:off x="5130" y="6960"/>
                <a:ext cx="0" cy="12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4455" y="7605"/>
                <a:ext cx="13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355" y="10819"/>
              <a:ext cx="615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HL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7004" y="12034"/>
              <a:ext cx="615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LH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8370" y="12049"/>
              <a:ext cx="69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HH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1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7320" y="11164"/>
              <a:ext cx="660" cy="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HH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2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6615" y="11149"/>
              <a:ext cx="66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LH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2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7305" y="10549"/>
              <a:ext cx="69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HL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2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645" y="10534"/>
              <a:ext cx="645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eaLnBrk="0" hangingPunct="0"/>
              <a:r>
                <a:rPr lang="en-US" sz="2400" i="1">
                  <a:latin typeface="Times New Roman" panose="02020603050405020304" pitchFamily="18" charset="0"/>
                </a:rPr>
                <a:t>LL</a:t>
              </a:r>
              <a:r>
                <a:rPr lang="en-US" sz="2400" i="1" baseline="-25000">
                  <a:latin typeface="Times New Roman" panose="02020603050405020304" pitchFamily="18" charset="0"/>
                </a:rPr>
                <a:t>2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128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/>
              <a:t>Wavelet transforms </a:t>
            </a:r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Low</a:t>
            </a:r>
            <a:r>
              <a:rPr lang="zh-TW" altLang="en-US" sz="2400" smtClean="0"/>
              <a:t> </a:t>
            </a:r>
            <a:r>
              <a:rPr lang="en-US" altLang="zh-TW" sz="2400"/>
              <a:t>pass filtering:</a:t>
            </a:r>
            <a:r>
              <a:rPr lang="zh-TW" altLang="en-US" sz="2400"/>
              <a:t> </a:t>
            </a:r>
            <a:r>
              <a:rPr lang="en-US" altLang="zh-TW" sz="2400" smtClean="0"/>
              <a:t>averaging</a:t>
            </a:r>
            <a:endParaRPr lang="en-US" altLang="zh-TW" sz="2400"/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High </a:t>
            </a:r>
            <a:r>
              <a:rPr lang="en-US" altLang="zh-TW" sz="2400"/>
              <a:t>pass </a:t>
            </a:r>
            <a:r>
              <a:rPr lang="en-US" altLang="zh-TW" sz="2400" smtClean="0"/>
              <a:t>filtering</a:t>
            </a:r>
            <a:r>
              <a:rPr lang="en-US" altLang="zh-TW" sz="2400"/>
              <a:t>: </a:t>
            </a:r>
            <a:r>
              <a:rPr lang="en-US" altLang="zh-TW" sz="2400" smtClean="0"/>
              <a:t>differencing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Input data</a:t>
            </a:r>
            <a:r>
              <a:rPr lang="en-US" altLang="zh-TW" sz="2400" smtClean="0"/>
              <a:t>: a</a:t>
            </a:r>
            <a:r>
              <a:rPr lang="en-US" altLang="zh-TW" sz="2400"/>
              <a:t>, </a:t>
            </a:r>
            <a:r>
              <a:rPr lang="en-US" altLang="zh-TW" sz="2400" smtClean="0"/>
              <a:t>b </a:t>
            </a:r>
            <a:endParaRPr lang="en-US" altLang="zh-TW" sz="2400"/>
          </a:p>
          <a:p>
            <a:pPr lvl="1"/>
            <a:r>
              <a:rPr lang="en-US" altLang="zh-TW" sz="2400" smtClean="0"/>
              <a:t>Average</a:t>
            </a:r>
            <a:r>
              <a:rPr lang="en-US" altLang="zh-TW" sz="2400"/>
              <a:t>: </a:t>
            </a:r>
            <a:r>
              <a:rPr lang="en-US" altLang="zh-TW" sz="2400" i="1"/>
              <a:t>s</a:t>
            </a:r>
            <a:r>
              <a:rPr lang="en-US" altLang="zh-TW" sz="2400"/>
              <a:t> = (</a:t>
            </a:r>
            <a:r>
              <a:rPr lang="en-US" altLang="zh-TW" sz="2400" i="1"/>
              <a:t>a</a:t>
            </a:r>
            <a:r>
              <a:rPr lang="en-US" altLang="zh-TW" sz="2400"/>
              <a:t> + </a:t>
            </a:r>
            <a:r>
              <a:rPr lang="en-US" altLang="zh-TW" sz="2400" i="1"/>
              <a:t>b</a:t>
            </a:r>
            <a:r>
              <a:rPr lang="en-US" altLang="zh-TW" sz="2400"/>
              <a:t>) / </a:t>
            </a:r>
            <a:r>
              <a:rPr lang="en-US" altLang="zh-TW" sz="2400" smtClean="0"/>
              <a:t>2 (</a:t>
            </a:r>
            <a:r>
              <a:rPr lang="en-US" altLang="zh-TW" sz="2400"/>
              <a:t>low pass filtering) </a:t>
            </a:r>
          </a:p>
          <a:p>
            <a:pPr lvl="1">
              <a:lnSpc>
                <a:spcPct val="80000"/>
              </a:lnSpc>
            </a:pPr>
            <a:r>
              <a:rPr lang="en-US" altLang="zh-TW" sz="2400" smtClean="0"/>
              <a:t>Difference</a:t>
            </a:r>
            <a:r>
              <a:rPr lang="en-US" altLang="zh-TW" sz="2400"/>
              <a:t>: </a:t>
            </a:r>
            <a:r>
              <a:rPr lang="en-US" altLang="zh-TW" sz="2400" i="1"/>
              <a:t>d</a:t>
            </a:r>
            <a:r>
              <a:rPr lang="en-US" altLang="zh-TW" sz="2400"/>
              <a:t> = </a:t>
            </a:r>
            <a:r>
              <a:rPr lang="en-US" altLang="zh-TW" sz="2400" i="1"/>
              <a:t>a</a:t>
            </a:r>
            <a:r>
              <a:rPr lang="en-US" altLang="zh-TW" sz="2400"/>
              <a:t> – </a:t>
            </a:r>
            <a:r>
              <a:rPr lang="en-US" altLang="zh-TW" sz="2400" i="1" smtClean="0"/>
              <a:t>s </a:t>
            </a:r>
            <a:r>
              <a:rPr lang="en-US" altLang="zh-TW" sz="2400" smtClean="0"/>
              <a:t>(</a:t>
            </a:r>
            <a:r>
              <a:rPr lang="en-US" altLang="zh-TW" sz="2400"/>
              <a:t>high pass filtering) </a:t>
            </a:r>
            <a:endParaRPr lang="en-US" altLang="zh-TW" sz="2400" i="1"/>
          </a:p>
          <a:p>
            <a:pPr lvl="1">
              <a:lnSpc>
                <a:spcPct val="90000"/>
              </a:lnSpc>
            </a:pPr>
            <a:r>
              <a:rPr lang="en-US" altLang="zh-TW" sz="2400"/>
              <a:t>Wavelet coefficients</a:t>
            </a:r>
            <a:r>
              <a:rPr lang="en-US" altLang="zh-TW" sz="2400" smtClean="0"/>
              <a:t>: (</a:t>
            </a:r>
            <a:r>
              <a:rPr lang="en-US" altLang="zh-TW" sz="2400"/>
              <a:t>s, d).</a:t>
            </a:r>
          </a:p>
          <a:p>
            <a:pPr>
              <a:lnSpc>
                <a:spcPct val="90000"/>
              </a:lnSpc>
            </a:pPr>
            <a:r>
              <a:rPr lang="en-US" altLang="zh-TW"/>
              <a:t>Inverse wavelet transforms: addition; </a:t>
            </a:r>
            <a:r>
              <a:rPr lang="en-US" altLang="zh-TW" smtClean="0"/>
              <a:t>subtraction</a:t>
            </a:r>
          </a:p>
          <a:p>
            <a:pPr lvl="1">
              <a:lnSpc>
                <a:spcPct val="80000"/>
              </a:lnSpc>
            </a:pPr>
            <a:r>
              <a:rPr lang="en-US" altLang="zh-TW" sz="2400"/>
              <a:t>Wavelet coefficients</a:t>
            </a:r>
            <a:r>
              <a:rPr lang="en-US" altLang="zh-TW" sz="2400" smtClean="0"/>
              <a:t>: (</a:t>
            </a:r>
            <a:r>
              <a:rPr lang="en-US" altLang="zh-TW" sz="2400"/>
              <a:t>s, d).</a:t>
            </a:r>
          </a:p>
          <a:p>
            <a:pPr lvl="1">
              <a:lnSpc>
                <a:spcPct val="80000"/>
              </a:lnSpc>
            </a:pPr>
            <a:r>
              <a:rPr lang="en-US" altLang="zh-TW" sz="2400" smtClean="0"/>
              <a:t>Addition</a:t>
            </a:r>
            <a:r>
              <a:rPr lang="en-US" altLang="zh-TW" sz="2400"/>
              <a:t>:</a:t>
            </a:r>
            <a:r>
              <a:rPr lang="en-US" altLang="zh-TW" sz="2400" i="1"/>
              <a:t> s </a:t>
            </a:r>
            <a:r>
              <a:rPr lang="en-US" altLang="zh-TW" sz="2400"/>
              <a:t>+ </a:t>
            </a:r>
            <a:r>
              <a:rPr lang="en-US" altLang="zh-TW" sz="2400" i="1"/>
              <a:t>d</a:t>
            </a:r>
            <a:r>
              <a:rPr lang="en-US" altLang="zh-TW" sz="2400"/>
              <a:t> = </a:t>
            </a:r>
            <a:r>
              <a:rPr lang="en-US" altLang="zh-TW" sz="2400" i="1"/>
              <a:t>s</a:t>
            </a:r>
            <a:r>
              <a:rPr lang="en-US" altLang="zh-TW" sz="2400"/>
              <a:t> + (</a:t>
            </a:r>
            <a:r>
              <a:rPr lang="en-US" altLang="zh-TW" sz="2400" i="1"/>
              <a:t>a</a:t>
            </a:r>
            <a:r>
              <a:rPr lang="en-US" altLang="zh-TW" sz="2400"/>
              <a:t> – </a:t>
            </a:r>
            <a:r>
              <a:rPr lang="en-US" altLang="zh-TW" sz="2400" i="1"/>
              <a:t>s</a:t>
            </a:r>
            <a:r>
              <a:rPr lang="en-US" altLang="zh-TW" sz="2400"/>
              <a:t>)</a:t>
            </a:r>
            <a:r>
              <a:rPr lang="en-US" altLang="zh-TW" sz="2400" i="1"/>
              <a:t> = a</a:t>
            </a:r>
            <a:r>
              <a:rPr lang="en-US" altLang="zh-TW" sz="2400" smtClean="0"/>
              <a:t>, </a:t>
            </a:r>
            <a:endParaRPr lang="en-US" altLang="zh-TW" sz="2400"/>
          </a:p>
          <a:p>
            <a:pPr lvl="1">
              <a:lnSpc>
                <a:spcPct val="80000"/>
              </a:lnSpc>
            </a:pPr>
            <a:r>
              <a:rPr lang="en-US" altLang="zh-TW" sz="2400" smtClean="0"/>
              <a:t>Subtraction</a:t>
            </a:r>
            <a:r>
              <a:rPr lang="en-US" altLang="zh-TW" sz="2400"/>
              <a:t>:</a:t>
            </a:r>
            <a:r>
              <a:rPr lang="en-US" altLang="zh-TW" sz="2400" i="1"/>
              <a:t> s</a:t>
            </a:r>
            <a:r>
              <a:rPr lang="en-US" altLang="zh-TW" sz="2400"/>
              <a:t> – </a:t>
            </a:r>
            <a:r>
              <a:rPr lang="en-US" altLang="zh-TW" sz="2400" i="1"/>
              <a:t>d</a:t>
            </a:r>
            <a:r>
              <a:rPr lang="en-US" altLang="zh-TW" sz="2400"/>
              <a:t> = </a:t>
            </a:r>
            <a:r>
              <a:rPr lang="en-US" altLang="zh-TW" sz="2400" i="1"/>
              <a:t>s</a:t>
            </a:r>
            <a:r>
              <a:rPr lang="en-US" altLang="zh-TW" sz="2400"/>
              <a:t> </a:t>
            </a:r>
            <a:r>
              <a:rPr lang="en-US" altLang="zh-TW" sz="2400" smtClean="0"/>
              <a:t>– (</a:t>
            </a:r>
            <a:r>
              <a:rPr lang="en-US" altLang="zh-TW" sz="2400" i="1"/>
              <a:t>a</a:t>
            </a:r>
            <a:r>
              <a:rPr lang="en-US" altLang="zh-TW" sz="2400"/>
              <a:t> – </a:t>
            </a:r>
            <a:r>
              <a:rPr lang="en-US" altLang="zh-TW" sz="2400" i="1"/>
              <a:t>s</a:t>
            </a:r>
            <a:r>
              <a:rPr lang="en-US" altLang="zh-TW" sz="2400"/>
              <a:t>)</a:t>
            </a:r>
            <a:r>
              <a:rPr lang="en-US" altLang="zh-TW" sz="2400" i="1"/>
              <a:t> = </a:t>
            </a:r>
            <a:r>
              <a:rPr lang="en-US" altLang="zh-TW" sz="2400"/>
              <a:t>2</a:t>
            </a:r>
            <a:r>
              <a:rPr lang="en-US" altLang="zh-TW" sz="2400" i="1"/>
              <a:t>s </a:t>
            </a:r>
            <a:r>
              <a:rPr lang="en-US" altLang="zh-TW" sz="2400"/>
              <a:t>–</a:t>
            </a:r>
            <a:r>
              <a:rPr lang="en-US" altLang="zh-TW" sz="2400" i="1"/>
              <a:t> a = b</a:t>
            </a:r>
          </a:p>
          <a:p>
            <a:pPr lvl="1">
              <a:lnSpc>
                <a:spcPct val="80000"/>
              </a:lnSpc>
            </a:pPr>
            <a:r>
              <a:rPr lang="en-US" altLang="zh-TW" sz="2400"/>
              <a:t>Input data</a:t>
            </a:r>
            <a:r>
              <a:rPr lang="en-US" altLang="zh-TW" sz="2400" smtClean="0"/>
              <a:t>: (</a:t>
            </a:r>
            <a:r>
              <a:rPr lang="en-US" altLang="zh-TW" sz="2400"/>
              <a:t>a, b</a:t>
            </a:r>
            <a:r>
              <a:rPr lang="en-US" altLang="zh-TW" sz="2400" smtClean="0"/>
              <a:t>).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29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TW" smtClean="0"/>
              <a:t>Example: input </a:t>
            </a:r>
            <a:r>
              <a:rPr lang="en-US" altLang="zh-TW"/>
              <a:t>data 14, 22</a:t>
            </a:r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Wavelet </a:t>
            </a:r>
            <a:r>
              <a:rPr lang="en-US" altLang="zh-TW" sz="2400"/>
              <a:t>Transform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Average: </a:t>
            </a:r>
            <a:r>
              <a:rPr lang="en-US" altLang="zh-TW" i="1" smtClean="0"/>
              <a:t>s</a:t>
            </a:r>
            <a:r>
              <a:rPr lang="en-US" altLang="zh-TW" smtClean="0"/>
              <a:t> </a:t>
            </a:r>
            <a:r>
              <a:rPr lang="en-US" altLang="zh-TW"/>
              <a:t>= (14</a:t>
            </a:r>
            <a:r>
              <a:rPr lang="zh-TW" altLang="en-US"/>
              <a:t>＋</a:t>
            </a:r>
            <a:r>
              <a:rPr lang="en-US" altLang="zh-TW"/>
              <a:t>22)/2 = 18,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Difference</a:t>
            </a:r>
            <a:r>
              <a:rPr lang="en-US" altLang="zh-TW"/>
              <a:t>: </a:t>
            </a:r>
            <a:r>
              <a:rPr lang="en-US" altLang="zh-TW" i="1"/>
              <a:t>d </a:t>
            </a:r>
            <a:r>
              <a:rPr lang="en-US" altLang="zh-TW"/>
              <a:t>= 14-18= -</a:t>
            </a:r>
            <a:r>
              <a:rPr lang="en-US" altLang="zh-TW" smtClean="0"/>
              <a:t>4 </a:t>
            </a:r>
            <a:endParaRPr lang="en-US" altLang="zh-TW"/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Wavelet </a:t>
            </a:r>
            <a:r>
              <a:rPr lang="en-US" altLang="zh-TW"/>
              <a:t>coefficients</a:t>
            </a:r>
            <a:r>
              <a:rPr lang="en-US" altLang="zh-TW" smtClean="0"/>
              <a:t>: (</a:t>
            </a:r>
            <a:r>
              <a:rPr lang="en-US" altLang="zh-TW"/>
              <a:t>18, -4).</a:t>
            </a:r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Inverse </a:t>
            </a:r>
            <a:r>
              <a:rPr lang="en-US" altLang="zh-TW" sz="2400"/>
              <a:t>Wavelet Transform (to recover the input data)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</a:t>
            </a:r>
            <a:r>
              <a:rPr lang="en-US" altLang="zh-TW" i="1" smtClean="0"/>
              <a:t>s</a:t>
            </a:r>
            <a:r>
              <a:rPr lang="en-US" altLang="zh-TW" smtClean="0"/>
              <a:t> </a:t>
            </a:r>
            <a:r>
              <a:rPr lang="zh-TW" altLang="en-US"/>
              <a:t>＋ </a:t>
            </a:r>
            <a:r>
              <a:rPr lang="en-US" altLang="zh-TW" i="1"/>
              <a:t>d</a:t>
            </a:r>
            <a:r>
              <a:rPr lang="en-US" altLang="zh-TW"/>
              <a:t> = 18+(-4) = 14</a:t>
            </a:r>
            <a:r>
              <a:rPr lang="en-US" altLang="zh-TW" smtClean="0"/>
              <a:t>, </a:t>
            </a:r>
            <a:endParaRPr lang="en-US" altLang="zh-TW"/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</a:t>
            </a:r>
            <a:r>
              <a:rPr lang="en-US" altLang="zh-TW" i="1" smtClean="0"/>
              <a:t>s</a:t>
            </a:r>
            <a:r>
              <a:rPr lang="en-US" altLang="zh-TW" smtClean="0"/>
              <a:t> </a:t>
            </a:r>
            <a:r>
              <a:rPr lang="zh-TW" altLang="en-US"/>
              <a:t>－ </a:t>
            </a:r>
            <a:r>
              <a:rPr lang="en-US" altLang="zh-TW" i="1"/>
              <a:t>d</a:t>
            </a:r>
            <a:r>
              <a:rPr lang="en-US" altLang="zh-TW"/>
              <a:t> = 18-(-4) = 22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Input </a:t>
            </a:r>
            <a:r>
              <a:rPr lang="en-US" altLang="zh-TW"/>
              <a:t>data</a:t>
            </a:r>
            <a:r>
              <a:rPr lang="en-US" altLang="zh-TW" smtClean="0"/>
              <a:t>: (</a:t>
            </a:r>
            <a:r>
              <a:rPr lang="en-US" altLang="zh-TW"/>
              <a:t>14, 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91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064305"/>
          </a:xfrm>
        </p:spPr>
        <p:txBody>
          <a:bodyPr>
            <a:noAutofit/>
          </a:bodyPr>
          <a:lstStyle/>
          <a:p>
            <a:r>
              <a:rPr lang="en-US" sz="1800"/>
              <a:t>Compression algorithms using DWT</a:t>
            </a:r>
          </a:p>
          <a:p>
            <a:pPr lvl="1"/>
            <a:r>
              <a:rPr lang="en-US" sz="1800" smtClean="0"/>
              <a:t>Embedded zero-tree </a:t>
            </a:r>
            <a:r>
              <a:rPr lang="en-US" sz="1800"/>
              <a:t>(EZW</a:t>
            </a:r>
            <a:r>
              <a:rPr lang="en-US" sz="1800" smtClean="0"/>
              <a:t>)</a:t>
            </a:r>
            <a:endParaRPr lang="en-US" sz="1800"/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Use DWT for the decomposition </a:t>
            </a:r>
            <a:r>
              <a:rPr lang="en-US" smtClean="0"/>
              <a:t>of an </a:t>
            </a:r>
            <a:r>
              <a:rPr lang="en-US"/>
              <a:t>image at each </a:t>
            </a:r>
            <a:r>
              <a:rPr lang="en-US" smtClean="0"/>
              <a:t>level.</a:t>
            </a:r>
            <a:endParaRPr lang="en-US"/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Scans wavelet coefficients subband by </a:t>
            </a:r>
            <a:r>
              <a:rPr lang="en-US" smtClean="0"/>
              <a:t>subband in </a:t>
            </a:r>
            <a:r>
              <a:rPr lang="en-US"/>
              <a:t>a zigzag </a:t>
            </a:r>
            <a:r>
              <a:rPr lang="en-US" smtClean="0"/>
              <a:t>manner.</a:t>
            </a:r>
            <a:endParaRPr lang="en-US"/>
          </a:p>
          <a:p>
            <a:pPr lvl="1"/>
            <a:r>
              <a:rPr lang="en-US" sz="1800"/>
              <a:t>Set partitioning in </a:t>
            </a:r>
            <a:r>
              <a:rPr lang="en-US" sz="1800" smtClean="0"/>
              <a:t>hierarchical </a:t>
            </a:r>
            <a:r>
              <a:rPr lang="en-US" sz="1800"/>
              <a:t>trees (SPHIT</a:t>
            </a:r>
            <a:r>
              <a:rPr lang="en-US" sz="1800" smtClean="0"/>
              <a:t>)</a:t>
            </a:r>
            <a:endParaRPr lang="en-US" sz="1800"/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Highly refined version of EZW.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Perform better at higher compression ratio for a wide variety of images than EZW.</a:t>
            </a:r>
          </a:p>
          <a:p>
            <a:pPr lvl="1"/>
            <a:r>
              <a:rPr lang="en-US" sz="1800"/>
              <a:t>Zero-tree entropy (ZTE)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Quantized wavelet coefficients into wavelet trees to reduce the number of bits required to represent those trees.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Quantization is explicit instead of implicit, make it possible to adjust the quantization according to where the transform coefficient lies and what it represents in the frame.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Coefficient scanning, tree growing, and coding are done in one pass.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Coefficient scanning is a depth first traversal of each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648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CWT vs. DWT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0" name="Group 197"/>
          <p:cNvGraphicFramePr>
            <a:graphicFrameLocks noGrp="1"/>
          </p:cNvGraphicFramePr>
          <p:nvPr>
            <p:extLst/>
          </p:nvPr>
        </p:nvGraphicFramePr>
        <p:xfrm>
          <a:off x="228601" y="1371600"/>
          <a:ext cx="8458200" cy="4157472"/>
        </p:xfrm>
        <a:graphic>
          <a:graphicData uri="http://schemas.openxmlformats.org/drawingml/2006/table">
            <a:tbl>
              <a:tblPr/>
              <a:tblGrid>
                <a:gridCol w="2281390"/>
                <a:gridCol w="3207442"/>
                <a:gridCol w="2969368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Scale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any scale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Dyadic scales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Translation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any 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 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Wavelet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wavelet that satisfies minimum criteria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Orthogonal, biorthogonal,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Computation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Detection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Easily detects direction, orientation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detect minute object if not finely tuned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9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Application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Pattern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extraction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Compression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De-noising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Transmission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Characterization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501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Haar Wavelet Transform -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Suppose we are given the following input sequence.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>
                <a:ea typeface="MS Gothic" panose="020B0609070205080204" pitchFamily="49" charset="-128"/>
              </a:rPr>
              <a:t>	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{x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} = {10, 13, 25, 26, 29, 21, 7, 15}</a:t>
            </a:r>
          </a:p>
          <a:p>
            <a:pPr>
              <a:lnSpc>
                <a:spcPct val="120000"/>
              </a:lnSpc>
            </a:pPr>
            <a:r>
              <a:rPr lang="en-US" altLang="ko-KR"/>
              <a:t>Consider the transform that replaces the original sequence with its pairwise </a:t>
            </a:r>
            <a:r>
              <a:rPr lang="en-US" altLang="ko-KR" smtClean="0">
                <a:solidFill>
                  <a:srgbClr val="0066CC"/>
                </a:solidFill>
                <a:ea typeface="MS Gothic" panose="020B0609070205080204" pitchFamily="49" charset="-128"/>
              </a:rPr>
              <a:t>average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x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 </a:t>
            </a:r>
            <a:r>
              <a:rPr lang="en-US" altLang="ko-KR" smtClean="0">
                <a:ea typeface="MS Gothic" panose="020B0609070205080204" pitchFamily="49" charset="-128"/>
              </a:rPr>
              <a:t>and</a:t>
            </a:r>
            <a:r>
              <a:rPr lang="en-US" altLang="ko-KR">
                <a:ea typeface="MS Gothic" panose="020B0609070205080204" pitchFamily="49" charset="-128"/>
              </a:rPr>
              <a:t>	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difference d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 </a:t>
            </a:r>
            <a:r>
              <a:rPr lang="en-US" altLang="ko-KR">
                <a:ea typeface="MS Gothic" panose="020B0609070205080204" pitchFamily="49" charset="-128"/>
              </a:rPr>
              <a:t>defined as follows</a:t>
            </a:r>
            <a:r>
              <a:rPr lang="en-US" altLang="ko-KR" smtClean="0">
                <a:ea typeface="MS Gothic" panose="020B0609070205080204" pitchFamily="49" charset="-128"/>
              </a:rPr>
              <a:t>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28800" y="3395671"/>
                <a:ext cx="4572000" cy="21702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sz="3200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395671"/>
                <a:ext cx="4572000" cy="21702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486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02087"/>
              </p:ext>
            </p:extLst>
          </p:nvPr>
        </p:nvGraphicFramePr>
        <p:xfrm>
          <a:off x="457200" y="6858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76086"/>
              </p:ext>
            </p:extLst>
          </p:nvPr>
        </p:nvGraphicFramePr>
        <p:xfrm>
          <a:off x="487590" y="2092218"/>
          <a:ext cx="34671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Left Bracket 2"/>
          <p:cNvSpPr/>
          <p:nvPr/>
        </p:nvSpPr>
        <p:spPr>
          <a:xfrm rot="16200000">
            <a:off x="1253154" y="766726"/>
            <a:ext cx="217950" cy="1171921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44790" y="1644542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73790" y="1644542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44790" y="1644542"/>
            <a:ext cx="3429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H="1">
            <a:off x="1362129" y="1461662"/>
            <a:ext cx="1" cy="1828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165"/>
              </p:ext>
            </p:extLst>
          </p:nvPr>
        </p:nvGraphicFramePr>
        <p:xfrm>
          <a:off x="487590" y="3510777"/>
          <a:ext cx="173355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Left Bracket 24"/>
          <p:cNvSpPr/>
          <p:nvPr/>
        </p:nvSpPr>
        <p:spPr>
          <a:xfrm rot="16200000">
            <a:off x="1296244" y="2177091"/>
            <a:ext cx="217950" cy="1171921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57490" y="3048000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49790" y="3048000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7490" y="3048000"/>
            <a:ext cx="18923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1"/>
          </p:cNvCxnSpPr>
          <p:nvPr/>
        </p:nvCxnSpPr>
        <p:spPr>
          <a:xfrm flipH="1">
            <a:off x="1405219" y="2872027"/>
            <a:ext cx="1" cy="1828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4650"/>
              </p:ext>
            </p:extLst>
          </p:nvPr>
        </p:nvGraphicFramePr>
        <p:xfrm>
          <a:off x="4145190" y="2093263"/>
          <a:ext cx="34671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86720"/>
              </p:ext>
            </p:extLst>
          </p:nvPr>
        </p:nvGraphicFramePr>
        <p:xfrm>
          <a:off x="2468790" y="3509422"/>
          <a:ext cx="173355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22512"/>
              </p:ext>
            </p:extLst>
          </p:nvPr>
        </p:nvGraphicFramePr>
        <p:xfrm>
          <a:off x="268461" y="4929704"/>
          <a:ext cx="86677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108630"/>
              </p:ext>
            </p:extLst>
          </p:nvPr>
        </p:nvGraphicFramePr>
        <p:xfrm>
          <a:off x="1314558" y="4915447"/>
          <a:ext cx="86677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" name="Left Bracket 38"/>
          <p:cNvSpPr/>
          <p:nvPr/>
        </p:nvSpPr>
        <p:spPr>
          <a:xfrm rot="16200000">
            <a:off x="1158012" y="3580548"/>
            <a:ext cx="217950" cy="1171921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8729" y="4458364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716261" y="4458364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8729" y="4458364"/>
            <a:ext cx="88753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9" idx="1"/>
          </p:cNvCxnSpPr>
          <p:nvPr/>
        </p:nvCxnSpPr>
        <p:spPr>
          <a:xfrm flipH="1">
            <a:off x="1266987" y="4275484"/>
            <a:ext cx="1" cy="1828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02590" y="2923322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070C0"/>
                </a:solidFill>
              </a:rPr>
              <a:t>Detail coefs D</a:t>
            </a:r>
            <a:r>
              <a:rPr lang="en-US" sz="2000" b="1" baseline="30000" smtClean="0">
                <a:solidFill>
                  <a:srgbClr val="0070C0"/>
                </a:solidFill>
              </a:rPr>
              <a:t>2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3190" y="416650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070C0"/>
                </a:solidFill>
              </a:rPr>
              <a:t>Detail coefs D</a:t>
            </a:r>
            <a:r>
              <a:rPr lang="en-US" sz="2000" b="1" baseline="30000" smtClean="0">
                <a:solidFill>
                  <a:srgbClr val="0070C0"/>
                </a:solidFill>
              </a:rPr>
              <a:t>1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62419" y="545052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070C0"/>
                </a:solidFill>
              </a:rPr>
              <a:t>Detail coefs D</a:t>
            </a:r>
            <a:r>
              <a:rPr lang="en-US" sz="2000" b="1" baseline="30000" smtClean="0">
                <a:solidFill>
                  <a:srgbClr val="0070C0"/>
                </a:solidFill>
              </a:rPr>
              <a:t>0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37690" y="662107"/>
            <a:ext cx="99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Input image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3191" y="349638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</a:rPr>
              <a:t>A</a:t>
            </a:r>
            <a:r>
              <a:rPr lang="en-US" altLang="ko-KR" b="1">
                <a:solidFill>
                  <a:srgbClr val="0070C0"/>
                </a:solidFill>
                <a:ea typeface="MS Gothic" panose="020B0609070205080204" pitchFamily="49" charset="-128"/>
              </a:rPr>
              <a:t>nalysis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876482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02087"/>
              </p:ext>
            </p:extLst>
          </p:nvPr>
        </p:nvGraphicFramePr>
        <p:xfrm>
          <a:off x="457200" y="6858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7637690" y="662107"/>
            <a:ext cx="99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Input image</a:t>
            </a:r>
            <a:endParaRPr lang="en-US" b="1">
              <a:solidFill>
                <a:srgbClr val="00B050"/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15362"/>
              </p:ext>
            </p:extLst>
          </p:nvPr>
        </p:nvGraphicFramePr>
        <p:xfrm>
          <a:off x="533400" y="32004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62000" y="39624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Wavelet transform image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7588" y="25908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D</a:t>
            </a:r>
            <a:r>
              <a:rPr lang="en-US" b="1" baseline="30000">
                <a:solidFill>
                  <a:srgbClr val="0070C0"/>
                </a:solidFill>
              </a:rPr>
              <a:t>0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908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0070C0"/>
                </a:solidFill>
              </a:rPr>
              <a:t>D</a:t>
            </a:r>
            <a:r>
              <a:rPr lang="en-US" b="1" baseline="30000" smtClean="0">
                <a:solidFill>
                  <a:srgbClr val="0070C0"/>
                </a:solidFill>
              </a:rPr>
              <a:t>1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25908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0070C0"/>
                </a:solidFill>
              </a:rPr>
              <a:t>D</a:t>
            </a:r>
            <a:r>
              <a:rPr lang="en-US" b="1" baseline="30000" smtClean="0">
                <a:solidFill>
                  <a:srgbClr val="0070C0"/>
                </a:solidFill>
              </a:rPr>
              <a:t>2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2979792" y="2655332"/>
            <a:ext cx="228600" cy="83820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5400000">
            <a:off x="5718996" y="1744928"/>
            <a:ext cx="228600" cy="265900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 rot="5400000">
            <a:off x="1694382" y="2737526"/>
            <a:ext cx="228600" cy="673812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31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/>
              <a:t>The</a:t>
            </a:r>
            <a:r>
              <a:rPr lang="en-US" altLang="ko-KR" smtClean="0">
                <a:ea typeface="MS Gothic" panose="020B0609070205080204" pitchFamily="49" charset="-128"/>
              </a:rPr>
              <a:t>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averages</a:t>
            </a:r>
            <a:r>
              <a:rPr lang="en-US" altLang="ko-KR">
                <a:ea typeface="MS Gothic" panose="020B0609070205080204" pitchFamily="49" charset="-128"/>
              </a:rPr>
              <a:t> and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differences</a:t>
            </a:r>
            <a:r>
              <a:rPr lang="en-US" altLang="ko-KR">
                <a:ea typeface="MS Gothic" panose="020B0609070205080204" pitchFamily="49" charset="-128"/>
              </a:rPr>
              <a:t> are applied only on consecutive pairs of input sequences whose first element has an even index.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The</a:t>
            </a:r>
            <a:r>
              <a:rPr lang="en-US" altLang="ko-KR" smtClean="0">
                <a:ea typeface="MS Gothic" panose="020B0609070205080204" pitchFamily="49" charset="-128"/>
              </a:rPr>
              <a:t> </a:t>
            </a:r>
            <a:r>
              <a:rPr lang="en-US" altLang="ko-KR">
                <a:ea typeface="MS Gothic" panose="020B0609070205080204" pitchFamily="49" charset="-128"/>
              </a:rPr>
              <a:t>number of elements in each set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{x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} </a:t>
            </a:r>
            <a:r>
              <a:rPr lang="en-US" altLang="ko-KR">
                <a:ea typeface="MS Gothic" panose="020B0609070205080204" pitchFamily="49" charset="-128"/>
              </a:rPr>
              <a:t>and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{d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 smtClean="0">
                <a:solidFill>
                  <a:srgbClr val="0066CC"/>
                </a:solidFill>
                <a:ea typeface="MS Gothic" panose="020B0609070205080204" pitchFamily="49" charset="-128"/>
              </a:rPr>
              <a:t>} </a:t>
            </a:r>
            <a:r>
              <a:rPr lang="en-US" altLang="ko-KR" smtClean="0">
                <a:ea typeface="MS Gothic" panose="020B0609070205080204" pitchFamily="49" charset="-128"/>
              </a:rPr>
              <a:t>is </a:t>
            </a:r>
            <a:r>
              <a:rPr lang="en-US" altLang="ko-KR">
                <a:ea typeface="MS Gothic" panose="020B0609070205080204" pitchFamily="49" charset="-128"/>
              </a:rPr>
              <a:t>exactly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half</a:t>
            </a:r>
            <a:r>
              <a:rPr lang="en-US" altLang="ko-KR">
                <a:ea typeface="MS Gothic" panose="020B0609070205080204" pitchFamily="49" charset="-128"/>
              </a:rPr>
              <a:t> of the number of elements in the original sequence.</a:t>
            </a:r>
          </a:p>
          <a:p>
            <a:pPr>
              <a:lnSpc>
                <a:spcPct val="120000"/>
              </a:lnSpc>
            </a:pPr>
            <a:r>
              <a:rPr lang="en-US" altLang="ko-KR"/>
              <a:t>Form </a:t>
            </a:r>
            <a:r>
              <a:rPr lang="en-US" altLang="ko-KR" smtClean="0">
                <a:ea typeface="MS Gothic" panose="020B0609070205080204" pitchFamily="49" charset="-128"/>
              </a:rPr>
              <a:t>a </a:t>
            </a:r>
            <a:r>
              <a:rPr lang="en-US" altLang="ko-KR">
                <a:ea typeface="MS Gothic" panose="020B0609070205080204" pitchFamily="49" charset="-128"/>
              </a:rPr>
              <a:t>new sequence having length equal to that of the original sequence by concatenating the two sequences {x</a:t>
            </a:r>
            <a:r>
              <a:rPr lang="en-US" altLang="ko-KR" baseline="-25000">
                <a:ea typeface="MS Gothic" panose="020B0609070205080204" pitchFamily="49" charset="-128"/>
              </a:rPr>
              <a:t>n−1,i</a:t>
            </a:r>
            <a:r>
              <a:rPr lang="en-US" altLang="ko-KR">
                <a:ea typeface="MS Gothic" panose="020B0609070205080204" pitchFamily="49" charset="-128"/>
              </a:rPr>
              <a:t> } and {d</a:t>
            </a:r>
            <a:r>
              <a:rPr lang="en-US" altLang="ko-KR" baseline="-25000">
                <a:ea typeface="MS Gothic" panose="020B0609070205080204" pitchFamily="49" charset="-128"/>
              </a:rPr>
              <a:t>n−1,i</a:t>
            </a:r>
            <a:r>
              <a:rPr lang="en-US" altLang="ko-KR">
                <a:ea typeface="MS Gothic" panose="020B0609070205080204" pitchFamily="49" charset="-128"/>
              </a:rPr>
              <a:t>}. The resulting sequence is</a:t>
            </a:r>
          </a:p>
          <a:p>
            <a:pPr algn="ctr">
              <a:lnSpc>
                <a:spcPct val="120000"/>
              </a:lnSpc>
              <a:buNone/>
            </a:pPr>
            <a:r>
              <a:rPr lang="en-US" altLang="ko-KR">
                <a:ea typeface="MS Gothic" panose="020B0609070205080204" pitchFamily="49" charset="-128"/>
              </a:rPr>
              <a:t>	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{x</a:t>
            </a:r>
            <a:r>
              <a:rPr lang="en-US" altLang="ko-KR" baseline="-25000">
                <a:solidFill>
                  <a:schemeClr val="accent2"/>
                </a:solidFill>
                <a:ea typeface="MS Gothic" panose="020B0609070205080204" pitchFamily="49" charset="-128"/>
              </a:rPr>
              <a:t>n,i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,</a:t>
            </a:r>
            <a:r>
              <a:rPr lang="en-US" altLang="ko-KR" baseline="-25000">
                <a:solidFill>
                  <a:schemeClr val="accent2"/>
                </a:solidFill>
                <a:ea typeface="MS Gothic" panose="020B0609070205080204" pitchFamily="49" charset="-128"/>
              </a:rPr>
              <a:t>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d</a:t>
            </a:r>
            <a:r>
              <a:rPr lang="en-US" altLang="ko-KR" baseline="-25000">
                <a:solidFill>
                  <a:schemeClr val="accent2"/>
                </a:solidFill>
                <a:ea typeface="MS Gothic" panose="020B0609070205080204" pitchFamily="49" charset="-128"/>
              </a:rPr>
              <a:t>n-1,i</a:t>
            </a:r>
            <a:r>
              <a:rPr lang="en-US" altLang="ko-KR" smtClean="0">
                <a:solidFill>
                  <a:schemeClr val="accent2"/>
                </a:solidFill>
                <a:ea typeface="MS Gothic" panose="020B0609070205080204" pitchFamily="49" charset="-128"/>
              </a:rPr>
              <a:t>} =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{11.5, 25.5, 25, 11, −1.5, −0.5</a:t>
            </a:r>
            <a:r>
              <a:rPr lang="en-US" altLang="ko-KR" smtClean="0">
                <a:solidFill>
                  <a:schemeClr val="accent2"/>
                </a:solidFill>
                <a:ea typeface="MS Gothic" panose="020B0609070205080204" pitchFamily="49" charset="-128"/>
              </a:rPr>
              <a:t>, 4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, −4}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5342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This </a:t>
            </a:r>
            <a:r>
              <a:rPr lang="en-US" altLang="ko-KR" smtClean="0">
                <a:ea typeface="MS Gothic" panose="020B0609070205080204" pitchFamily="49" charset="-128"/>
              </a:rPr>
              <a:t>sequence </a:t>
            </a:r>
            <a:r>
              <a:rPr lang="en-US" altLang="ko-KR">
                <a:ea typeface="MS Gothic" panose="020B0609070205080204" pitchFamily="49" charset="-128"/>
              </a:rPr>
              <a:t>has exactly the same number of elements as the input sequence - the transform did not increase the amount of data.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Sinc</a:t>
            </a:r>
            <a:r>
              <a:rPr lang="en-US" altLang="ko-KR" smtClean="0">
                <a:ea typeface="MS Gothic" panose="020B0609070205080204" pitchFamily="49" charset="-128"/>
              </a:rPr>
              <a:t>e </a:t>
            </a:r>
            <a:r>
              <a:rPr lang="en-US" altLang="ko-KR">
                <a:ea typeface="MS Gothic" panose="020B0609070205080204" pitchFamily="49" charset="-128"/>
              </a:rPr>
              <a:t>the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first half</a:t>
            </a:r>
            <a:r>
              <a:rPr lang="en-US" altLang="ko-KR">
                <a:ea typeface="MS Gothic" panose="020B0609070205080204" pitchFamily="49" charset="-128"/>
              </a:rPr>
              <a:t> of the above sequence contain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averages</a:t>
            </a:r>
            <a:r>
              <a:rPr lang="en-US" altLang="ko-KR">
                <a:ea typeface="MS Gothic" panose="020B0609070205080204" pitchFamily="49" charset="-128"/>
              </a:rPr>
              <a:t> from the original sequence, we can view it as a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coarser approximation</a:t>
            </a:r>
            <a:r>
              <a:rPr lang="en-US" altLang="ko-KR">
                <a:ea typeface="MS Gothic" panose="020B0609070205080204" pitchFamily="49" charset="-128"/>
              </a:rPr>
              <a:t> to the original signal. 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Th</a:t>
            </a:r>
            <a:r>
              <a:rPr lang="en-US" altLang="ko-KR" smtClean="0">
                <a:ea typeface="MS Gothic" panose="020B0609070205080204" pitchFamily="49" charset="-128"/>
              </a:rPr>
              <a:t>e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second half</a:t>
            </a:r>
            <a:r>
              <a:rPr lang="en-US" altLang="ko-KR">
                <a:ea typeface="MS Gothic" panose="020B0609070205080204" pitchFamily="49" charset="-128"/>
              </a:rPr>
              <a:t> of this sequence can be viewed as the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details</a:t>
            </a:r>
            <a:r>
              <a:rPr lang="en-US" altLang="ko-KR">
                <a:ea typeface="MS Gothic" panose="020B0609070205080204" pitchFamily="49" charset="-128"/>
              </a:rPr>
              <a:t> or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approximation errors</a:t>
            </a:r>
            <a:r>
              <a:rPr lang="en-US" altLang="ko-KR">
                <a:ea typeface="MS Gothic" panose="020B0609070205080204" pitchFamily="49" charset="-128"/>
              </a:rPr>
              <a:t> of the first half.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37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Stationary and Non-stationary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ar-SA"/>
              <a:t>Stationary signals’ spectral characteristics do not change with time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lnSpc>
                <a:spcPct val="90000"/>
              </a:lnSpc>
            </a:pPr>
            <a:r>
              <a:rPr lang="en-US" altLang="ar-SA"/>
              <a:t>Non-stationary signals have time varying spectra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184347"/>
              </p:ext>
            </p:extLst>
          </p:nvPr>
        </p:nvGraphicFramePr>
        <p:xfrm>
          <a:off x="762000" y="2057400"/>
          <a:ext cx="2608262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4" imgW="1346040" imgH="672840" progId="Equation.DSMT4">
                  <p:embed/>
                </p:oleObj>
              </mc:Choice>
              <mc:Fallback>
                <p:oleObj name="Equation" r:id="rId4" imgW="134604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57400"/>
                        <a:ext cx="2608262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8804" r="7788" b="47157"/>
          <a:stretch>
            <a:fillRect/>
          </a:stretch>
        </p:blipFill>
        <p:spPr bwMode="auto">
          <a:xfrm>
            <a:off x="3581399" y="1368425"/>
            <a:ext cx="4842551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547816"/>
              </p:ext>
            </p:extLst>
          </p:nvPr>
        </p:nvGraphicFramePr>
        <p:xfrm>
          <a:off x="600075" y="4446697"/>
          <a:ext cx="29321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7" imgW="1295280" imgH="228600" progId="Equation.3">
                  <p:embed/>
                </p:oleObj>
              </mc:Choice>
              <mc:Fallback>
                <p:oleObj name="Equation" r:id="rId7" imgW="1295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4446697"/>
                        <a:ext cx="29321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10300" r="6140" b="46387"/>
          <a:stretch>
            <a:fillRect/>
          </a:stretch>
        </p:blipFill>
        <p:spPr bwMode="auto">
          <a:xfrm>
            <a:off x="3606799" y="4230796"/>
            <a:ext cx="4873116" cy="2047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1068387" y="5224525"/>
            <a:ext cx="1995488" cy="396875"/>
            <a:chOff x="662" y="3592"/>
            <a:chExt cx="1257" cy="250"/>
          </a:xfrm>
        </p:grpSpPr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662" y="3634"/>
            <a:ext cx="17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6" name="Equation" r:id="rId10" imgW="164880" imgH="177480" progId="Equation.3">
                    <p:embed/>
                  </p:oleObj>
                </mc:Choice>
                <mc:Fallback>
                  <p:oleObj name="Equation" r:id="rId10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" y="3634"/>
                          <a:ext cx="177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795" y="3592"/>
              <a:ext cx="11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FF"/>
                  </a:solidFill>
                </a:rPr>
                <a:t>Concatenation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87656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mtClean="0">
                    <a:solidFill>
                      <a:srgbClr val="0070C0"/>
                    </a:solidFill>
                  </a:rPr>
                  <a:t>S</a:t>
                </a:r>
                <a:r>
                  <a:rPr lang="en-US" altLang="ko-KR" smtClean="0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ynthesis</a:t>
                </a:r>
                <a:r>
                  <a:rPr lang="en-US" altLang="ko-KR">
                    <a:ea typeface="MS Gothic" panose="020B0609070205080204" pitchFamily="49" charset="-128"/>
                  </a:rPr>
                  <a:t>: The original sequence can be reconstructed from the transformed sequence using the </a:t>
                </a:r>
                <a:r>
                  <a:rPr lang="en-US" altLang="ko-KR" smtClean="0">
                    <a:ea typeface="MS Gothic" panose="020B0609070205080204" pitchFamily="49" charset="-128"/>
                  </a:rPr>
                  <a:t>relations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solidFill>
                    <a:srgbClr val="006600"/>
                  </a:solidFill>
                  <a:latin typeface="Cambria Math" panose="02040503050406030204" pitchFamily="18" charset="0"/>
                  <a:ea typeface="MS Gothic" panose="020B0609070205080204" pitchFamily="49" charset="-128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solidFill>
                    <a:srgbClr val="006600"/>
                  </a:solidFill>
                  <a:latin typeface="Cambria Math" panose="02040503050406030204" pitchFamily="18" charset="0"/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mtClean="0">
                    <a:solidFill>
                      <a:srgbClr val="0070C0"/>
                    </a:solidFill>
                  </a:rPr>
                  <a:t>A</a:t>
                </a:r>
                <a:r>
                  <a:rPr lang="en-US" altLang="ko-KR" smtClean="0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nalysis </a:t>
                </a:r>
                <a:r>
                  <a:rPr lang="en-US" altLang="ko-KR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(Haar wavelet transform</a:t>
                </a:r>
                <a:r>
                  <a:rPr lang="en-US" altLang="ko-KR" smtClean="0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smtClean="0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altLang="ko-KR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7520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681445"/>
              </p:ext>
            </p:extLst>
          </p:nvPr>
        </p:nvGraphicFramePr>
        <p:xfrm>
          <a:off x="685800" y="2324384"/>
          <a:ext cx="6934200" cy="110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71700" y="685800"/>
                <a:ext cx="4572000" cy="13260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3200" i="1">
                  <a:solidFill>
                    <a:srgbClr val="006600"/>
                  </a:solidFill>
                  <a:latin typeface="Cambria Math" panose="02040503050406030204" pitchFamily="18" charset="0"/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685800"/>
                <a:ext cx="4572000" cy="13260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46550"/>
              </p:ext>
            </p:extLst>
          </p:nvPr>
        </p:nvGraphicFramePr>
        <p:xfrm>
          <a:off x="533400" y="56388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18.25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 flipV="1">
            <a:off x="807520" y="4800600"/>
            <a:ext cx="1171921" cy="819930"/>
            <a:chOff x="681026" y="4057534"/>
            <a:chExt cx="1171921" cy="819930"/>
          </a:xfrm>
        </p:grpSpPr>
        <p:sp>
          <p:nvSpPr>
            <p:cNvPr id="15" name="Left Bracket 14"/>
            <p:cNvSpPr/>
            <p:nvPr/>
          </p:nvSpPr>
          <p:spPr>
            <a:xfrm rot="16200000">
              <a:off x="1158012" y="3580548"/>
              <a:ext cx="217950" cy="1171921"/>
            </a:xfrm>
            <a:prstGeom prst="leftBracket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828729" y="4458364"/>
              <a:ext cx="0" cy="4191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716261" y="4458364"/>
              <a:ext cx="0" cy="4191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8729" y="4458364"/>
              <a:ext cx="88753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1"/>
            </p:cNvCxnSpPr>
            <p:nvPr/>
          </p:nvCxnSpPr>
          <p:spPr>
            <a:xfrm flipH="1">
              <a:off x="1266987" y="4275484"/>
              <a:ext cx="1" cy="18288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06912"/>
              </p:ext>
            </p:extLst>
          </p:nvPr>
        </p:nvGraphicFramePr>
        <p:xfrm>
          <a:off x="733081" y="424529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Left Bracket 21"/>
          <p:cNvSpPr/>
          <p:nvPr/>
        </p:nvSpPr>
        <p:spPr>
          <a:xfrm rot="5400000">
            <a:off x="1872574" y="3259292"/>
            <a:ext cx="209919" cy="1757880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2130742" y="3414532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964176" y="3431291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64176" y="3846376"/>
            <a:ext cx="1166565" cy="401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676400" y="3846376"/>
            <a:ext cx="1" cy="18689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28500" y="855631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</a:rPr>
              <a:t>S</a:t>
            </a:r>
            <a:r>
              <a:rPr lang="en-US" altLang="ko-KR" sz="2400" b="1">
                <a:solidFill>
                  <a:srgbClr val="0070C0"/>
                </a:solidFill>
                <a:ea typeface="MS Gothic" panose="020B0609070205080204" pitchFamily="49" charset="-128"/>
              </a:rPr>
              <a:t>ynthesis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2304405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4"/>
          <a:stretch>
            <a:fillRect/>
          </a:stretch>
        </p:blipFill>
        <p:spPr bwMode="auto">
          <a:xfrm>
            <a:off x="190499" y="1084270"/>
            <a:ext cx="3184525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556639"/>
              </p:ext>
            </p:extLst>
          </p:nvPr>
        </p:nvGraphicFramePr>
        <p:xfrm>
          <a:off x="3509962" y="1194601"/>
          <a:ext cx="4567238" cy="316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5" imgW="2234880" imgH="1549080" progId="Equation.DSMT4">
                  <p:embed/>
                </p:oleObj>
              </mc:Choice>
              <mc:Fallback>
                <p:oleObj name="Equation" r:id="rId5" imgW="2234880" imgH="1549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2" y="1194601"/>
                        <a:ext cx="4567238" cy="316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24331"/>
              </p:ext>
            </p:extLst>
          </p:nvPr>
        </p:nvGraphicFramePr>
        <p:xfrm>
          <a:off x="943372" y="4989528"/>
          <a:ext cx="6934200" cy="1501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70054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/>
              <a:t>Appling on rows</a:t>
            </a:r>
            <a:endParaRPr lang="en-US" altLang="ko-KR">
              <a:ea typeface="MS Gothic" panose="020B0609070205080204" pitchFamily="49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929555"/>
              </p:ext>
            </p:extLst>
          </p:nvPr>
        </p:nvGraphicFramePr>
        <p:xfrm>
          <a:off x="1371600" y="1676400"/>
          <a:ext cx="6048375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4" imgW="2679480" imgH="1549080" progId="Equation.3">
                  <p:embed/>
                </p:oleObj>
              </mc:Choice>
              <mc:Fallback>
                <p:oleObj name="Equation" r:id="rId4" imgW="2679480" imgH="1549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76400"/>
                        <a:ext cx="6048375" cy="349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16063" y="1676400"/>
            <a:ext cx="647700" cy="3887787"/>
          </a:xfrm>
          <a:prstGeom prst="rect">
            <a:avLst/>
          </a:prstGeom>
          <a:noFill/>
          <a:ln w="38100" algn="ctr">
            <a:solidFill>
              <a:srgbClr val="CC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082675" y="5486400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lang="en-US" altLang="ko-KR" b="1">
                <a:solidFill>
                  <a:srgbClr val="CC99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row average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116513" y="5276850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lang="en-US" altLang="ko-KR" b="1">
                <a:solidFill>
                  <a:srgbClr val="6633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detail coefficients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308225" y="5276850"/>
            <a:ext cx="4824413" cy="0"/>
          </a:xfrm>
          <a:prstGeom prst="line">
            <a:avLst/>
          </a:prstGeom>
          <a:noFill/>
          <a:ln w="38100" cap="rnd">
            <a:solidFill>
              <a:srgbClr val="66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089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/>
              <a:t>Appling on columns</a:t>
            </a:r>
            <a:endParaRPr lang="en-US" altLang="ko-KR">
              <a:ea typeface="MS Gothic" panose="020B0609070205080204" pitchFamily="49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812687"/>
              </p:ext>
            </p:extLst>
          </p:nvPr>
        </p:nvGraphicFramePr>
        <p:xfrm>
          <a:off x="1743075" y="1721644"/>
          <a:ext cx="5561013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Equation" r:id="rId4" imgW="2463480" imgH="1549080" progId="Equation.3">
                  <p:embed/>
                </p:oleObj>
              </mc:Choice>
              <mc:Fallback>
                <p:oleObj name="Equation" r:id="rId4" imgW="2463480" imgH="1549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721644"/>
                        <a:ext cx="5561013" cy="349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1347788" y="1637506"/>
            <a:ext cx="6119812" cy="3816350"/>
            <a:chOff x="839" y="1706"/>
            <a:chExt cx="3855" cy="2404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839" y="2840"/>
              <a:ext cx="3855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744" y="1706"/>
              <a:ext cx="0" cy="2404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5277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Appling on </a:t>
            </a:r>
            <a:r>
              <a:rPr lang="en-US" altLang="ko-KR" smtClean="0"/>
              <a:t>columns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Choose </a:t>
            </a:r>
            <a:r>
              <a:rPr lang="en-US"/>
              <a:t>a threshold </a:t>
            </a:r>
            <a:r>
              <a:rPr kumimoji="1" lang="en-US" altLang="ko-KR" b="1">
                <a:solidFill>
                  <a:srgbClr val="080808"/>
                </a:solidFill>
                <a:ea typeface="굴림" panose="020B0600000101010101" pitchFamily="34" charset="-127"/>
              </a:rPr>
              <a:t>δ</a:t>
            </a:r>
            <a:r>
              <a:rPr lang="en-US"/>
              <a:t> </a:t>
            </a:r>
          </a:p>
          <a:p>
            <a:pPr>
              <a:lnSpc>
                <a:spcPct val="120000"/>
              </a:lnSpc>
            </a:pPr>
            <a:endParaRPr lang="en-US" altLang="ko-KR">
              <a:ea typeface="MS Gothic" panose="020B0609070205080204" pitchFamily="49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65975" y="5205412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kumimoji="1" lang="en-US" altLang="ko-KR" sz="2400" b="1">
                <a:solidFill>
                  <a:srgbClr val="080808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δ </a:t>
            </a:r>
            <a:r>
              <a:rPr kumimoji="1" lang="en-US" altLang="ko-KR" sz="2000" b="1">
                <a:solidFill>
                  <a:srgbClr val="080808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= 5</a:t>
            </a:r>
          </a:p>
        </p:txBody>
      </p:sp>
      <p:grpSp>
        <p:nvGrpSpPr>
          <p:cNvPr id="22" name="Group 7"/>
          <p:cNvGrpSpPr>
            <a:grpSpLocks/>
          </p:cNvGrpSpPr>
          <p:nvPr/>
        </p:nvGrpSpPr>
        <p:grpSpPr bwMode="auto">
          <a:xfrm>
            <a:off x="960438" y="1917700"/>
            <a:ext cx="6192837" cy="3960812"/>
            <a:chOff x="839" y="1661"/>
            <a:chExt cx="3901" cy="2495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839" y="1661"/>
              <a:ext cx="3901" cy="2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1444" y="1752"/>
            <a:ext cx="3160" cy="2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" name="Equation" r:id="rId4" imgW="2222280" imgH="1549080" progId="Equation.3">
                    <p:embed/>
                  </p:oleObj>
                </mc:Choice>
                <mc:Fallback>
                  <p:oleObj name="Equation" r:id="rId4" imgW="2222280" imgH="1549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4" y="1752"/>
                          <a:ext cx="3160" cy="2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1295400" y="1954212"/>
            <a:ext cx="6119812" cy="3816350"/>
            <a:chOff x="992" y="1638"/>
            <a:chExt cx="3855" cy="2404"/>
          </a:xfrm>
        </p:grpSpPr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992" y="2807"/>
              <a:ext cx="3855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2720" y="1638"/>
              <a:ext cx="0" cy="2404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30179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Example Decomposition Of a 4×4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7" y="109698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3608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TYPES OF WAVELET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 descr="http://sfb649.wiwi.hu-berlin.de/fedc_homepage/xplore/ebooks/html/csa/img2723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21686"/>
            <a:ext cx="2333625" cy="17995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38200" y="2870812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Daubechies</a:t>
            </a:r>
          </a:p>
        </p:txBody>
      </p:sp>
      <p:pic>
        <p:nvPicPr>
          <p:cNvPr id="8" name="Picture 7" descr="http://upload.wikimedia.org/wikipedia/commons/thumb/0/08/MexicanHatMathematica.svg/250px-MexicanHatMathematica.svg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92320"/>
            <a:ext cx="2487960" cy="16460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632960" y="287081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Mexican hat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176" y="4017373"/>
            <a:ext cx="2573946" cy="13928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4905" y="575120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Morlet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343400"/>
            <a:ext cx="2605578" cy="106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4300" y="5601327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Shannon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http://upload.wikimedia.org/wikipedia/commons/thumb/a/a0/Haar_wavelet.svg/220px-Haar_wavelet.svg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24" y="543568"/>
            <a:ext cx="2667000" cy="21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031140" y="28708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>
            <a:lum bright="-42000" contras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24" y="3882231"/>
            <a:ext cx="2490150" cy="171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80559" y="5781986"/>
            <a:ext cx="320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Bi-orthogonal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CDF44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725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TYPES OF WAVELET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7142663" cy="5559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mtClean="0"/>
                  <a:t>Haar wavelet: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/>
                  <a:t>Haar wavelets seem to be as powerful as the other wavelets for most problems and are very easy to code.</a:t>
                </a:r>
              </a:p>
              <a:p>
                <a:pPr>
                  <a:lnSpc>
                    <a:spcPct val="90000"/>
                  </a:lnSpc>
                </a:pPr>
                <a:endParaRPr lang="en-US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400" smtClean="0"/>
                  <a:t>Wavelet function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&lt;1/2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1/2≤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 smtClean="0"/>
              </a:p>
              <a:p>
                <a:pPr lvl="1">
                  <a:lnSpc>
                    <a:spcPct val="90000"/>
                  </a:lnSpc>
                </a:pPr>
                <a:endParaRPr lang="en-US" sz="2400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400" smtClean="0"/>
                  <a:t>Scaling </a:t>
                </a:r>
                <a:r>
                  <a:rPr lang="en-US" sz="2400"/>
                  <a:t>function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7142663" cy="5559552"/>
              </a:xfrm>
              <a:blipFill rotWithShape="0">
                <a:blip r:embed="rId3"/>
                <a:stretch>
                  <a:fillRect l="-427" t="-1425" r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82" descr="Ha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63580"/>
            <a:ext cx="1117600" cy="13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424132"/>
            <a:ext cx="2190750" cy="146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50" y="4212477"/>
            <a:ext cx="23241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8725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Subband Coding - Application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Most audio codecs today uses subband coding</a:t>
            </a:r>
          </a:p>
          <a:p>
            <a:pPr lvl="1"/>
            <a:r>
              <a:rPr lang="en-US" smtClean="0"/>
              <a:t>Human </a:t>
            </a:r>
            <a:r>
              <a:rPr lang="en-US"/>
              <a:t>ears can be modeled by a filter bank of 25 </a:t>
            </a:r>
            <a:r>
              <a:rPr lang="en-US" smtClean="0"/>
              <a:t>overlapping </a:t>
            </a:r>
            <a:r>
              <a:rPr lang="en-US"/>
              <a:t>bands</a:t>
            </a:r>
          </a:p>
          <a:p>
            <a:r>
              <a:rPr lang="en-US" smtClean="0"/>
              <a:t>Some </a:t>
            </a:r>
            <a:r>
              <a:rPr lang="en-US"/>
              <a:t>researchers try to apply subband coding on </a:t>
            </a:r>
            <a:r>
              <a:rPr lang="en-US" smtClean="0"/>
              <a:t>images </a:t>
            </a:r>
            <a:r>
              <a:rPr lang="en-US"/>
              <a:t>and videos, but not very successful</a:t>
            </a:r>
          </a:p>
          <a:p>
            <a:pPr lvl="1"/>
            <a:r>
              <a:rPr lang="en-US" smtClean="0"/>
              <a:t>Key </a:t>
            </a:r>
            <a:r>
              <a:rPr lang="en-US"/>
              <a:t>issue: cascaded 2-D decomposition using </a:t>
            </a:r>
            <a:r>
              <a:rPr lang="en-US" smtClean="0"/>
              <a:t>separable 1-D </a:t>
            </a:r>
            <a:r>
              <a:rPr lang="en-US"/>
              <a:t>filters is not very </a:t>
            </a:r>
            <a:r>
              <a:rPr lang="en-US" smtClean="0"/>
              <a:t>meaningful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9" t="2153" r="1906" b="1511"/>
          <a:stretch/>
        </p:blipFill>
        <p:spPr>
          <a:xfrm>
            <a:off x="762000" y="3733800"/>
            <a:ext cx="2157413" cy="2128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62" y="3548062"/>
            <a:ext cx="2409825" cy="25812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57600" y="4648200"/>
            <a:ext cx="2133600" cy="3810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1216" y="427886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Subband Coding</a:t>
            </a:r>
          </a:p>
        </p:txBody>
      </p:sp>
    </p:spTree>
    <p:extLst>
      <p:ext uri="{BB962C8B-B14F-4D97-AF65-F5344CB8AC3E}">
        <p14:creationId xmlns:p14="http://schemas.microsoft.com/office/powerpoint/2010/main" val="8907858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SHORT-TIME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TW" smtClean="0"/>
                  <a:t>Time-Frequency analysis: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TW" smtClean="0"/>
                  <a:t>	 STFT (Dennis </a:t>
                </a:r>
                <a:r>
                  <a:rPr lang="en-US" altLang="zh-TW"/>
                  <a:t>Gabor 1946</a:t>
                </a:r>
                <a:r>
                  <a:rPr lang="en-US" altLang="zh-TW" smtClean="0"/>
                  <a:t>).</a:t>
                </a:r>
                <a:endParaRPr lang="en-US" altLang="zh-TW"/>
              </a:p>
              <a:p>
                <a:endParaRPr lang="en-US" smtClean="0"/>
              </a:p>
              <a:p>
                <a:endParaRPr lang="en-US" smtClean="0"/>
              </a:p>
              <a:p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𝑺𝑻𝑭𝑻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01750" y="1685925"/>
            <a:ext cx="1196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Time 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parameter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590800" y="1676400"/>
            <a:ext cx="12557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Frequency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parameter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478337" y="1749425"/>
            <a:ext cx="1389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Signal to 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be analyzed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6429375" y="1825625"/>
            <a:ext cx="1766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FT Kernel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(basis function)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108201" y="2371929"/>
            <a:ext cx="390524" cy="6031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2841331" y="2322715"/>
            <a:ext cx="376531" cy="6332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257799" y="2451100"/>
            <a:ext cx="179137" cy="5605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7112794" y="2421933"/>
            <a:ext cx="200025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 flipH="1" flipV="1">
            <a:off x="1524000" y="3465495"/>
            <a:ext cx="509588" cy="12176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1066800" y="4718050"/>
                <a:ext cx="2770188" cy="1311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2000">
                    <a:latin typeface="Times New Roman" panose="02020603050405020304" pitchFamily="18" charset="0"/>
                  </a:rPr>
                  <a:t>STFT of signal x(t):</a:t>
                </a:r>
              </a:p>
              <a:p>
                <a:r>
                  <a:rPr lang="en-US" sz="2000">
                    <a:latin typeface="Times New Roman" panose="02020603050405020304" pitchFamily="18" charset="0"/>
                  </a:rPr>
                  <a:t>Computed for each </a:t>
                </a:r>
              </a:p>
              <a:p>
                <a:r>
                  <a:rPr lang="en-US" sz="2000">
                    <a:latin typeface="Times New Roman" panose="02020603050405020304" pitchFamily="18" charset="0"/>
                  </a:rPr>
                  <a:t>window centered at t=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000">
                  <a:latin typeface="Times New Roman" panose="02020603050405020304" pitchFamily="18" charset="0"/>
                </a:endParaRPr>
              </a:p>
              <a:p>
                <a:endParaRPr lang="en-US" sz="200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4718050"/>
                <a:ext cx="2770188" cy="1311275"/>
              </a:xfrm>
              <a:prstGeom prst="rect">
                <a:avLst/>
              </a:prstGeom>
              <a:blipFill rotWithShape="0">
                <a:blip r:embed="rId4"/>
                <a:stretch>
                  <a:fillRect l="-2203" t="-27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5480050" y="3535362"/>
            <a:ext cx="438150" cy="989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4398963" y="4748212"/>
            <a:ext cx="1382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Windowing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H="1" flipV="1">
            <a:off x="6553200" y="3465495"/>
            <a:ext cx="746125" cy="11985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6269038" y="4749800"/>
                <a:ext cx="2659062" cy="701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>
                    <a:latin typeface="Times New Roman" panose="02020603050405020304" pitchFamily="18" charset="0"/>
                  </a:rPr>
                  <a:t>Windowing function </a:t>
                </a:r>
              </a:p>
              <a:p>
                <a:pPr algn="ctr"/>
                <a:r>
                  <a:rPr lang="en-US" sz="2000">
                    <a:latin typeface="Times New Roman" panose="02020603050405020304" pitchFamily="18" charset="0"/>
                  </a:rPr>
                  <a:t>centered at t=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00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9038" y="4749800"/>
                <a:ext cx="2659062" cy="701675"/>
              </a:xfrm>
              <a:prstGeom prst="rect">
                <a:avLst/>
              </a:prstGeom>
              <a:blipFill rotWithShape="0">
                <a:blip r:embed="rId5"/>
                <a:stretch>
                  <a:fillRect t="-4348" b="-156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5" descr="Gabor_pic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08" y="201630"/>
            <a:ext cx="9699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649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algn="just"/>
            <a:r>
              <a:rPr lang="en-US" altLang="ar-SA" b="1" smtClean="0"/>
              <a:t>In </a:t>
            </a:r>
            <a:r>
              <a:rPr lang="en-US" altLang="ar-SA" b="1"/>
              <a:t>Multi-resolution Analysis (</a:t>
            </a:r>
            <a:r>
              <a:rPr lang="en-US" altLang="ar-SA" b="1" smtClean="0"/>
              <a:t>MRA)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ar-SA" sz="2400" smtClean="0"/>
              <a:t>A </a:t>
            </a:r>
            <a:r>
              <a:rPr lang="en-US" altLang="ar-SA" sz="2400" i="1" smtClean="0">
                <a:solidFill>
                  <a:srgbClr val="0000FF"/>
                </a:solidFill>
              </a:rPr>
              <a:t>Scaling </a:t>
            </a:r>
            <a:r>
              <a:rPr lang="en-US" altLang="ar-SA" sz="2400" i="1">
                <a:solidFill>
                  <a:srgbClr val="0000FF"/>
                </a:solidFill>
              </a:rPr>
              <a:t>Function</a:t>
            </a:r>
            <a:r>
              <a:rPr lang="en-US" altLang="ar-SA" sz="2400"/>
              <a:t> is used to create a series of approximations of a function or image, each differing by a factor 2 from its nearest neighboring approximations. </a:t>
            </a:r>
            <a:endParaRPr lang="en-US" altLang="ar-SA" sz="240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ar-SA" sz="2400" smtClean="0"/>
              <a:t>Additional </a:t>
            </a:r>
            <a:r>
              <a:rPr lang="en-US" altLang="ar-SA" sz="2400"/>
              <a:t>functions, called </a:t>
            </a:r>
            <a:r>
              <a:rPr lang="en-US" altLang="ar-SA" sz="2400" i="1">
                <a:solidFill>
                  <a:srgbClr val="0000FF"/>
                </a:solidFill>
              </a:rPr>
              <a:t>Wavelet</a:t>
            </a:r>
            <a:r>
              <a:rPr lang="en-US" altLang="ar-SA" sz="2400"/>
              <a:t>, </a:t>
            </a:r>
            <a:r>
              <a:rPr lang="en-US" altLang="ar-SA" sz="2400" smtClean="0"/>
              <a:t>are used </a:t>
            </a:r>
            <a:r>
              <a:rPr lang="en-US" altLang="ar-SA" sz="2400"/>
              <a:t>to encode the difference in information between adjacent </a:t>
            </a:r>
            <a:r>
              <a:rPr lang="en-US" altLang="ar-SA" sz="2400" smtClean="0"/>
              <a:t>approximation.</a:t>
            </a:r>
            <a:endParaRPr lang="en-US" altLang="ar-SA" sz="2400" b="1" i="1">
              <a:solidFill>
                <a:srgbClr val="0099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220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Applied Fields Using Wavelets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4399463" cy="3624372"/>
          </a:xfrm>
        </p:spPr>
        <p:txBody>
          <a:bodyPr>
            <a:normAutofit/>
          </a:bodyPr>
          <a:lstStyle/>
          <a:p>
            <a:r>
              <a:rPr lang="en-US"/>
              <a:t>Astronomy</a:t>
            </a:r>
          </a:p>
          <a:p>
            <a:r>
              <a:rPr lang="en-US"/>
              <a:t>Acoustics</a:t>
            </a:r>
          </a:p>
          <a:p>
            <a:r>
              <a:rPr lang="en-US" smtClean="0"/>
              <a:t>Nuclear </a:t>
            </a:r>
            <a:r>
              <a:rPr lang="en-US"/>
              <a:t>engineering</a:t>
            </a:r>
          </a:p>
          <a:p>
            <a:r>
              <a:rPr lang="en-US" smtClean="0"/>
              <a:t>Subband </a:t>
            </a:r>
            <a:r>
              <a:rPr lang="en-US"/>
              <a:t>coding</a:t>
            </a:r>
          </a:p>
          <a:p>
            <a:r>
              <a:rPr lang="en-US"/>
              <a:t>Signal and Image processing</a:t>
            </a:r>
          </a:p>
          <a:p>
            <a:r>
              <a:rPr lang="en-US"/>
              <a:t>Neurophysiology</a:t>
            </a:r>
          </a:p>
          <a:p>
            <a:r>
              <a:rPr lang="en-US"/>
              <a:t>Music</a:t>
            </a:r>
          </a:p>
          <a:p>
            <a:r>
              <a:rPr lang="en-US"/>
              <a:t>Magnetic resonance </a:t>
            </a:r>
            <a:r>
              <a:rPr lang="en-US" smtClean="0"/>
              <a:t>imaging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1" y="641295"/>
            <a:ext cx="3886200" cy="5559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Speech </a:t>
            </a:r>
            <a:r>
              <a:rPr lang="en-US" smtClean="0"/>
              <a:t>discrimination</a:t>
            </a:r>
            <a:endParaRPr lang="en-US"/>
          </a:p>
          <a:p>
            <a:r>
              <a:rPr lang="en-US"/>
              <a:t>Optics</a:t>
            </a:r>
          </a:p>
          <a:p>
            <a:r>
              <a:rPr lang="en-US" smtClean="0"/>
              <a:t>Fractals</a:t>
            </a:r>
            <a:endParaRPr lang="en-US"/>
          </a:p>
          <a:p>
            <a:r>
              <a:rPr lang="en-US"/>
              <a:t>Turbulence</a:t>
            </a:r>
          </a:p>
          <a:p>
            <a:r>
              <a:rPr lang="en-US" smtClean="0"/>
              <a:t>Earthquake-prediction</a:t>
            </a:r>
            <a:endParaRPr lang="en-US"/>
          </a:p>
          <a:p>
            <a:r>
              <a:rPr lang="en-US"/>
              <a:t>Radar</a:t>
            </a:r>
          </a:p>
          <a:p>
            <a:r>
              <a:rPr lang="en-US"/>
              <a:t>Human vision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398004" y="4216400"/>
            <a:ext cx="822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Pure mathematics applications such as solving partial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174128673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 APPLICATION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 altLang="zh-TW" smtClean="0"/>
              <a:t>Compress image: JPEG 2000</a:t>
            </a:r>
          </a:p>
          <a:p>
            <a:r>
              <a:rPr lang="en-US" altLang="zh-TW" smtClean="0"/>
              <a:t>Compress video</a:t>
            </a:r>
          </a:p>
          <a:p>
            <a:r>
              <a:rPr lang="en-US" altLang="zh-TW" smtClean="0"/>
              <a:t>Compress speech/audio</a:t>
            </a:r>
          </a:p>
          <a:p>
            <a:r>
              <a:rPr lang="en-US" altLang="zh-TW"/>
              <a:t>Store digital Fingerprints</a:t>
            </a:r>
          </a:p>
          <a:p>
            <a:r>
              <a:rPr lang="en-US" altLang="zh-TW" smtClean="0"/>
              <a:t>Fingerprints authentication</a:t>
            </a:r>
          </a:p>
          <a:p>
            <a:r>
              <a:rPr lang="en-US" altLang="zh-TW" smtClean="0"/>
              <a:t>Reduce noise</a:t>
            </a:r>
          </a:p>
          <a:p>
            <a:r>
              <a:rPr lang="en-US" altLang="zh-TW" smtClean="0"/>
              <a:t>Edge detection</a:t>
            </a:r>
          </a:p>
          <a:p>
            <a:r>
              <a:rPr lang="en-US" altLang="zh-TW" smtClean="0"/>
              <a:t>…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7782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 APPLICATION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Computer and </a:t>
            </a:r>
            <a:r>
              <a:rPr lang="en-US" smtClean="0"/>
              <a:t>Human Vision</a:t>
            </a:r>
          </a:p>
          <a:p>
            <a:pPr lvl="1"/>
            <a:r>
              <a:rPr lang="en-US" sz="2400" smtClean="0"/>
              <a:t>Goal: </a:t>
            </a:r>
            <a:r>
              <a:rPr lang="en-US" sz="2400" i="1" smtClean="0"/>
              <a:t>A</a:t>
            </a:r>
            <a:r>
              <a:rPr lang="en-US" sz="2400" smtClean="0"/>
              <a:t>rtificial </a:t>
            </a:r>
            <a:r>
              <a:rPr lang="en-US" sz="2400"/>
              <a:t>vision </a:t>
            </a:r>
            <a:r>
              <a:rPr lang="en-US" sz="2400" smtClean="0"/>
              <a:t>for robots</a:t>
            </a:r>
          </a:p>
          <a:p>
            <a:pPr lvl="1"/>
            <a:r>
              <a:rPr lang="en-US" sz="2400"/>
              <a:t>Marr Wavelet</a:t>
            </a:r>
            <a:r>
              <a:rPr lang="en-US" sz="2400" smtClean="0"/>
              <a:t>: intensity </a:t>
            </a:r>
            <a:r>
              <a:rPr lang="en-US" sz="2400"/>
              <a:t>changes at different scales in an </a:t>
            </a:r>
            <a:r>
              <a:rPr lang="en-US" sz="2400" smtClean="0"/>
              <a:t>image.</a:t>
            </a:r>
            <a:endParaRPr lang="en-US" sz="2400"/>
          </a:p>
          <a:p>
            <a:pPr lvl="1"/>
            <a:r>
              <a:rPr lang="en-US" sz="2400"/>
              <a:t>Image processing in the human has hierarchical structure </a:t>
            </a:r>
            <a:r>
              <a:rPr lang="en-US" sz="2400" smtClean="0"/>
              <a:t>of layers </a:t>
            </a:r>
            <a:r>
              <a:rPr lang="en-US" sz="2400"/>
              <a:t>of </a:t>
            </a:r>
            <a:r>
              <a:rPr lang="en-US" sz="2400" smtClean="0"/>
              <a:t>processing.</a:t>
            </a:r>
            <a:endParaRPr lang="en-US" sz="2400"/>
          </a:p>
          <a:p>
            <a:r>
              <a:rPr lang="en-US"/>
              <a:t>FBI </a:t>
            </a:r>
            <a:r>
              <a:rPr lang="en-US" smtClean="0"/>
              <a:t>Fingerprint Compression</a:t>
            </a:r>
          </a:p>
          <a:p>
            <a:pPr lvl="1"/>
            <a:r>
              <a:rPr lang="en-US" sz="2400" smtClean="0"/>
              <a:t>Goal: Compression </a:t>
            </a:r>
            <a:r>
              <a:rPr lang="en-US" sz="2400"/>
              <a:t>of 6MB </a:t>
            </a:r>
            <a:r>
              <a:rPr lang="en-US" sz="2400" smtClean="0"/>
              <a:t>for pair </a:t>
            </a:r>
            <a:r>
              <a:rPr lang="en-US" sz="2400"/>
              <a:t>of </a:t>
            </a:r>
            <a:r>
              <a:rPr lang="en-US" sz="2400" smtClean="0"/>
              <a:t>hands.</a:t>
            </a:r>
          </a:p>
          <a:p>
            <a:pPr lvl="1"/>
            <a:r>
              <a:rPr lang="en-US" sz="2400"/>
              <a:t>Choose the best </a:t>
            </a:r>
            <a:r>
              <a:rPr lang="en-US" sz="2400" smtClean="0"/>
              <a:t>wavelets.</a:t>
            </a:r>
            <a:endParaRPr lang="en-US" sz="2400"/>
          </a:p>
          <a:p>
            <a:pPr lvl="1"/>
            <a:r>
              <a:rPr lang="en-US" sz="2400"/>
              <a:t>Truncate coefficients below a </a:t>
            </a:r>
            <a:r>
              <a:rPr lang="en-US" sz="2400" smtClean="0"/>
              <a:t>threshold.</a:t>
            </a:r>
            <a:endParaRPr lang="en-US" sz="2400"/>
          </a:p>
          <a:p>
            <a:pPr lvl="1"/>
            <a:r>
              <a:rPr lang="en-US" sz="2400"/>
              <a:t>Sparse coding makes wavelets valuable tool </a:t>
            </a:r>
            <a:r>
              <a:rPr lang="en-US" sz="2400" smtClean="0"/>
              <a:t>in data </a:t>
            </a:r>
            <a:r>
              <a:rPr lang="en-US" sz="2400"/>
              <a:t>compression</a:t>
            </a:r>
            <a:r>
              <a:rPr lang="en-US" sz="2400" smtClean="0"/>
              <a:t>.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7823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 APPLICATION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0643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/>
              <a:t>Denoising Noisy Data</a:t>
            </a:r>
          </a:p>
          <a:p>
            <a:pPr lvl="1">
              <a:lnSpc>
                <a:spcPct val="110000"/>
              </a:lnSpc>
            </a:pPr>
            <a:r>
              <a:rPr lang="en-US" sz="2400" smtClean="0"/>
              <a:t>Goal: Recovering </a:t>
            </a:r>
            <a:r>
              <a:rPr lang="en-US" sz="2400"/>
              <a:t>a true signal </a:t>
            </a:r>
            <a:r>
              <a:rPr lang="en-US" sz="2400" smtClean="0"/>
              <a:t>from noisy data.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Wavelet shrinkage and Thresholding </a:t>
            </a:r>
            <a:r>
              <a:rPr lang="en-US" sz="2400" smtClean="0"/>
              <a:t>methods.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Signal is transformed using </a:t>
            </a:r>
            <a:r>
              <a:rPr lang="en-US" sz="2400" smtClean="0"/>
              <a:t>Coiflets, </a:t>
            </a:r>
            <a:r>
              <a:rPr lang="en-US" sz="2400"/>
              <a:t>thresholded and </a:t>
            </a:r>
            <a:r>
              <a:rPr lang="en-US" sz="2400" smtClean="0"/>
              <a:t>inverse-transformed.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No smoothing of sharp structures required, one step </a:t>
            </a:r>
            <a:r>
              <a:rPr lang="en-US" sz="2400" smtClean="0"/>
              <a:t>forward.</a:t>
            </a:r>
            <a:endParaRPr lang="en-US" sz="2400"/>
          </a:p>
          <a:p>
            <a:pPr marL="274320" lvl="1">
              <a:lnSpc>
                <a:spcPct val="110000"/>
              </a:lnSpc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400"/>
              <a:t>Musical Tones</a:t>
            </a:r>
          </a:p>
          <a:p>
            <a:pPr lvl="1">
              <a:lnSpc>
                <a:spcPct val="110000"/>
              </a:lnSpc>
            </a:pPr>
            <a:r>
              <a:rPr lang="en-US" sz="2400" smtClean="0"/>
              <a:t>Goal: </a:t>
            </a:r>
            <a:r>
              <a:rPr lang="en-US" sz="2400"/>
              <a:t>Sound </a:t>
            </a:r>
            <a:r>
              <a:rPr lang="en-US" sz="2400" smtClean="0"/>
              <a:t>synthesis.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Notes from instrument decomposed into wavelet packet coefficients. 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Reproducing the note requires reloading those coefficients into wavelet packet </a:t>
            </a:r>
            <a:r>
              <a:rPr lang="en-US" sz="2400" smtClean="0"/>
              <a:t>generator.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Wavelet-packet-based music </a:t>
            </a:r>
            <a:r>
              <a:rPr lang="en-US" sz="2400" smtClean="0"/>
              <a:t>synthesizer.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4104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839200" cy="487362"/>
          </a:xfrm>
        </p:spPr>
        <p:txBody>
          <a:bodyPr>
            <a:noAutofit/>
          </a:bodyPr>
          <a:lstStyle/>
          <a:p>
            <a:r>
              <a:rPr lang="en-US" sz="2600"/>
              <a:t>Wavelet Transform Coding for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042988" y="762000"/>
            <a:ext cx="7034213" cy="4800600"/>
            <a:chOff x="1137" y="480"/>
            <a:chExt cx="4431" cy="302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304" y="720"/>
              <a:ext cx="3216" cy="86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024" y="2640"/>
              <a:ext cx="2544" cy="86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544" y="864"/>
              <a:ext cx="816" cy="57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Wavelet 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552" y="960"/>
              <a:ext cx="864" cy="38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Quantizer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608" y="888"/>
              <a:ext cx="864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Symbol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137" y="864"/>
              <a:ext cx="87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(NxN)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565" y="1834"/>
              <a:ext cx="94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Compressed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216" y="2736"/>
              <a:ext cx="1008" cy="67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Inverse 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wavelet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608" y="2808"/>
              <a:ext cx="864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Symbol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10" idx="3"/>
              <a:endCxn id="11" idx="1"/>
            </p:cNvCxnSpPr>
            <p:nvPr/>
          </p:nvCxnSpPr>
          <p:spPr bwMode="auto">
            <a:xfrm>
              <a:off x="3360" y="1152"/>
              <a:ext cx="192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5"/>
            <p:cNvCxnSpPr>
              <a:cxnSpLocks noChangeShapeType="1"/>
              <a:stCxn id="11" idx="3"/>
              <a:endCxn id="12" idx="1"/>
            </p:cNvCxnSpPr>
            <p:nvPr/>
          </p:nvCxnSpPr>
          <p:spPr bwMode="auto">
            <a:xfrm>
              <a:off x="4416" y="1152"/>
              <a:ext cx="192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040" y="144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5040" y="2400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2064" y="1152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AutoShape 19"/>
            <p:cNvCxnSpPr>
              <a:cxnSpLocks noChangeShapeType="1"/>
              <a:stCxn id="16" idx="1"/>
              <a:endCxn id="15" idx="3"/>
            </p:cNvCxnSpPr>
            <p:nvPr/>
          </p:nvCxnSpPr>
          <p:spPr bwMode="auto">
            <a:xfrm flipH="1">
              <a:off x="4224" y="3072"/>
              <a:ext cx="38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1564" y="2813"/>
              <a:ext cx="109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Decompressed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cxnSp>
          <p:nvCxnSpPr>
            <p:cNvPr id="24" name="AutoShape 21"/>
            <p:cNvCxnSpPr>
              <a:cxnSpLocks noChangeShapeType="1"/>
            </p:cNvCxnSpPr>
            <p:nvPr/>
          </p:nvCxnSpPr>
          <p:spPr bwMode="auto">
            <a:xfrm flipH="1">
              <a:off x="2736" y="3085"/>
              <a:ext cx="288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888" y="2352"/>
              <a:ext cx="66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832" y="480"/>
              <a:ext cx="6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43745" y="5927726"/>
            <a:ext cx="8069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Unlike DFT and DCT, Wavelet transform is a multiresolution transform.</a:t>
            </a:r>
          </a:p>
        </p:txBody>
      </p:sp>
    </p:spTree>
    <p:extLst>
      <p:ext uri="{BB962C8B-B14F-4D97-AF65-F5344CB8AC3E}">
        <p14:creationId xmlns:p14="http://schemas.microsoft.com/office/powerpoint/2010/main" val="951743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6" name="Group 274"/>
          <p:cNvGraphicFramePr>
            <a:graphicFrameLocks noGrp="1"/>
          </p:cNvGraphicFramePr>
          <p:nvPr/>
        </p:nvGraphicFramePr>
        <p:xfrm>
          <a:off x="609600" y="1295400"/>
          <a:ext cx="7696200" cy="151384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542925"/>
                <a:gridCol w="544512"/>
                <a:gridCol w="2487613"/>
                <a:gridCol w="700087"/>
                <a:gridCol w="777875"/>
                <a:gridCol w="698500"/>
                <a:gridCol w="700088"/>
              </a:tblGrid>
              <a:tr h="3302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C+D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A-B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C-D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7600">
                <a:tc grid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向右箭號 6"/>
          <p:cNvSpPr/>
          <p:nvPr/>
        </p:nvSpPr>
        <p:spPr>
          <a:xfrm>
            <a:off x="3733800" y="1809750"/>
            <a:ext cx="857250" cy="500063"/>
          </a:xfrm>
          <a:prstGeom prst="righ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61987" y="66675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/>
              <a:t>Step 1:</a:t>
            </a:r>
            <a:endParaRPr kumimoji="0" lang="zh-TW" altLang="en-US" sz="2400" b="1"/>
          </a:p>
        </p:txBody>
      </p:sp>
      <p:graphicFrame>
        <p:nvGraphicFramePr>
          <p:cNvPr id="10" name="Group 117"/>
          <p:cNvGraphicFramePr>
            <a:graphicFrameLocks noGrp="1"/>
          </p:cNvGraphicFramePr>
          <p:nvPr/>
        </p:nvGraphicFramePr>
        <p:xfrm>
          <a:off x="515437" y="3733800"/>
          <a:ext cx="7848600" cy="146304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2362200"/>
                <a:gridCol w="685800"/>
                <a:gridCol w="685800"/>
                <a:gridCol w="685800"/>
                <a:gridCol w="685800"/>
              </a:tblGrid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AutoShape 175"/>
          <p:cNvSpPr>
            <a:spLocks noChangeArrowheads="1"/>
          </p:cNvSpPr>
          <p:nvPr/>
        </p:nvSpPr>
        <p:spPr bwMode="auto">
          <a:xfrm>
            <a:off x="3944437" y="423862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sp>
        <p:nvSpPr>
          <p:cNvPr id="12" name="Text Box 177"/>
          <p:cNvSpPr txBox="1">
            <a:spLocks noChangeArrowheads="1"/>
          </p:cNvSpPr>
          <p:nvPr/>
        </p:nvSpPr>
        <p:spPr bwMode="auto">
          <a:xfrm>
            <a:off x="905962" y="5334000"/>
            <a:ext cx="2071688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Original image O</a:t>
            </a:r>
          </a:p>
        </p:txBody>
      </p:sp>
      <p:sp>
        <p:nvSpPr>
          <p:cNvPr id="13" name="Text Box 178"/>
          <p:cNvSpPr txBox="1">
            <a:spLocks noChangeArrowheads="1"/>
          </p:cNvSpPr>
          <p:nvPr/>
        </p:nvSpPr>
        <p:spPr bwMode="auto">
          <a:xfrm>
            <a:off x="5549400" y="5291138"/>
            <a:ext cx="2928937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horizontal separation </a:t>
            </a:r>
          </a:p>
        </p:txBody>
      </p:sp>
    </p:spTree>
    <p:extLst>
      <p:ext uri="{BB962C8B-B14F-4D97-AF65-F5344CB8AC3E}">
        <p14:creationId xmlns:p14="http://schemas.microsoft.com/office/powerpoint/2010/main" val="200715194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61987" y="66675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/>
              <a:t>Step </a:t>
            </a:r>
            <a:r>
              <a:rPr kumimoji="0" lang="en-US" altLang="zh-TW" sz="2400" b="1" smtClean="0"/>
              <a:t>2:</a:t>
            </a:r>
            <a:endParaRPr kumimoji="0" lang="zh-TW" altLang="en-US" sz="2400" b="1"/>
          </a:p>
        </p:txBody>
      </p:sp>
      <p:graphicFrame>
        <p:nvGraphicFramePr>
          <p:cNvPr id="7" name="Group 196"/>
          <p:cNvGraphicFramePr>
            <a:graphicFrameLocks noGrp="1"/>
          </p:cNvGraphicFramePr>
          <p:nvPr/>
        </p:nvGraphicFramePr>
        <p:xfrm>
          <a:off x="636587" y="1295400"/>
          <a:ext cx="7543800" cy="1971358"/>
        </p:xfrm>
        <a:graphic>
          <a:graphicData uri="http://schemas.openxmlformats.org/drawingml/2006/table">
            <a:tbl>
              <a:tblPr/>
              <a:tblGrid>
                <a:gridCol w="609600"/>
                <a:gridCol w="533400"/>
                <a:gridCol w="609600"/>
                <a:gridCol w="533400"/>
                <a:gridCol w="2438400"/>
                <a:gridCol w="685800"/>
                <a:gridCol w="685800"/>
                <a:gridCol w="762000"/>
                <a:gridCol w="685800"/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C+D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A-B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C-D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63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AutoShape 35"/>
          <p:cNvSpPr>
            <a:spLocks noChangeArrowheads="1"/>
          </p:cNvSpPr>
          <p:nvPr/>
        </p:nvSpPr>
        <p:spPr bwMode="auto">
          <a:xfrm>
            <a:off x="3732212" y="201612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graphicFrame>
        <p:nvGraphicFramePr>
          <p:cNvPr id="11" name="Group 117"/>
          <p:cNvGraphicFramePr>
            <a:graphicFrameLocks noGrp="1"/>
          </p:cNvGraphicFramePr>
          <p:nvPr/>
        </p:nvGraphicFramePr>
        <p:xfrm>
          <a:off x="515437" y="3733800"/>
          <a:ext cx="7848600" cy="146304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2362200"/>
                <a:gridCol w="685800"/>
                <a:gridCol w="685800"/>
                <a:gridCol w="685800"/>
                <a:gridCol w="685800"/>
              </a:tblGrid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>
            <a:off x="3969543" y="41148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sp>
        <p:nvSpPr>
          <p:cNvPr id="13" name="Text Box 179"/>
          <p:cNvSpPr txBox="1">
            <a:spLocks noChangeArrowheads="1"/>
          </p:cNvSpPr>
          <p:nvPr/>
        </p:nvSpPr>
        <p:spPr bwMode="auto">
          <a:xfrm>
            <a:off x="5715000" y="5562600"/>
            <a:ext cx="2614612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vertical separation </a:t>
            </a:r>
          </a:p>
        </p:txBody>
      </p:sp>
      <p:sp>
        <p:nvSpPr>
          <p:cNvPr id="14" name="Text Box 178"/>
          <p:cNvSpPr txBox="1">
            <a:spLocks noChangeArrowheads="1"/>
          </p:cNvSpPr>
          <p:nvPr/>
        </p:nvSpPr>
        <p:spPr bwMode="auto">
          <a:xfrm>
            <a:off x="457200" y="5562600"/>
            <a:ext cx="2928937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horizontal separation </a:t>
            </a:r>
          </a:p>
        </p:txBody>
      </p:sp>
    </p:spTree>
    <p:extLst>
      <p:ext uri="{BB962C8B-B14F-4D97-AF65-F5344CB8AC3E}">
        <p14:creationId xmlns:p14="http://schemas.microsoft.com/office/powerpoint/2010/main" val="8544454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68</a:t>
            </a:fld>
            <a:endParaRPr lang="en-US"/>
          </a:p>
        </p:txBody>
      </p:sp>
      <p:graphicFrame>
        <p:nvGraphicFramePr>
          <p:cNvPr id="15" name="Group 189"/>
          <p:cNvGraphicFramePr>
            <a:graphicFrameLocks noGrp="1"/>
          </p:cNvGraphicFramePr>
          <p:nvPr/>
        </p:nvGraphicFramePr>
        <p:xfrm>
          <a:off x="1524000" y="876300"/>
          <a:ext cx="6553200" cy="1754187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625600"/>
                <a:gridCol w="685800"/>
                <a:gridCol w="736600"/>
                <a:gridCol w="1473200"/>
              </a:tblGrid>
              <a:tr h="43195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LL1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LL2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HL2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LH2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HH2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25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AutoShape 71"/>
          <p:cNvSpPr>
            <a:spLocks noChangeArrowheads="1"/>
          </p:cNvSpPr>
          <p:nvPr/>
        </p:nvSpPr>
        <p:spPr bwMode="auto">
          <a:xfrm>
            <a:off x="3962400" y="1485900"/>
            <a:ext cx="914400" cy="485775"/>
          </a:xfrm>
          <a:prstGeom prst="rightArrow">
            <a:avLst>
              <a:gd name="adj1" fmla="val 50000"/>
              <a:gd name="adj2" fmla="val 4705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graphicFrame>
        <p:nvGraphicFramePr>
          <p:cNvPr id="17" name="Group 193"/>
          <p:cNvGraphicFramePr>
            <a:graphicFrameLocks noGrp="1"/>
          </p:cNvGraphicFramePr>
          <p:nvPr/>
        </p:nvGraphicFramePr>
        <p:xfrm>
          <a:off x="3467100" y="3124200"/>
          <a:ext cx="5029200" cy="2971859"/>
        </p:xfrm>
        <a:graphic>
          <a:graphicData uri="http://schemas.openxmlformats.org/drawingml/2006/table">
            <a:tbl>
              <a:tblPr/>
              <a:tblGrid>
                <a:gridCol w="609600"/>
                <a:gridCol w="685800"/>
                <a:gridCol w="1295400"/>
                <a:gridCol w="2438400"/>
              </a:tblGrid>
              <a:tr h="380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777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LH2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4474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ext Box 184"/>
          <p:cNvSpPr txBox="1">
            <a:spLocks noChangeArrowheads="1"/>
          </p:cNvSpPr>
          <p:nvPr/>
        </p:nvSpPr>
        <p:spPr bwMode="auto">
          <a:xfrm>
            <a:off x="2000250" y="2705100"/>
            <a:ext cx="1214438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First level</a:t>
            </a:r>
            <a:endParaRPr kumimoji="0" lang="zh-TW" altLang="en-US" sz="2000"/>
          </a:p>
        </p:txBody>
      </p:sp>
      <p:sp>
        <p:nvSpPr>
          <p:cNvPr id="19" name="Text Box 185"/>
          <p:cNvSpPr txBox="1">
            <a:spLocks noChangeArrowheads="1"/>
          </p:cNvSpPr>
          <p:nvPr/>
        </p:nvSpPr>
        <p:spPr bwMode="auto">
          <a:xfrm>
            <a:off x="5786438" y="2705100"/>
            <a:ext cx="1643062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Second level</a:t>
            </a:r>
            <a:endParaRPr kumimoji="0" lang="zh-TW" altLang="en-US" sz="2000"/>
          </a:p>
          <a:p>
            <a:pPr algn="ctr" eaLnBrk="0" hangingPunct="0"/>
            <a:endParaRPr kumimoji="0" lang="zh-TW" altLang="en-US" sz="2000"/>
          </a:p>
        </p:txBody>
      </p:sp>
      <p:sp>
        <p:nvSpPr>
          <p:cNvPr id="20" name="Text Box 190"/>
          <p:cNvSpPr txBox="1">
            <a:spLocks noChangeArrowheads="1"/>
          </p:cNvSpPr>
          <p:nvPr/>
        </p:nvSpPr>
        <p:spPr bwMode="auto">
          <a:xfrm>
            <a:off x="5429250" y="6143625"/>
            <a:ext cx="1285875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Third level</a:t>
            </a:r>
            <a:endParaRPr kumimoji="0" lang="zh-TW" altLang="en-US" sz="2000"/>
          </a:p>
        </p:txBody>
      </p:sp>
      <p:sp>
        <p:nvSpPr>
          <p:cNvPr id="21" name="Text Box 191"/>
          <p:cNvSpPr txBox="1">
            <a:spLocks noChangeArrowheads="1"/>
          </p:cNvSpPr>
          <p:nvPr/>
        </p:nvSpPr>
        <p:spPr bwMode="auto">
          <a:xfrm>
            <a:off x="785813" y="3810000"/>
            <a:ext cx="2000250" cy="69056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eaLnBrk="0" hangingPunct="0"/>
            <a:r>
              <a:rPr kumimoji="0" lang="en-US" altLang="zh-TW" sz="2000"/>
              <a:t>Most important part of the image</a:t>
            </a:r>
            <a:endParaRPr kumimoji="0" lang="zh-TW" altLang="en-US" sz="2000"/>
          </a:p>
        </p:txBody>
      </p:sp>
      <p:sp>
        <p:nvSpPr>
          <p:cNvPr id="22" name="Line 192"/>
          <p:cNvSpPr>
            <a:spLocks noChangeShapeType="1"/>
          </p:cNvSpPr>
          <p:nvPr/>
        </p:nvSpPr>
        <p:spPr bwMode="auto">
          <a:xfrm flipH="1">
            <a:off x="2476500" y="3352800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23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69</a:t>
            </a:fld>
            <a:endParaRPr lang="en-US"/>
          </a:p>
        </p:txBody>
      </p:sp>
      <p:graphicFrame>
        <p:nvGraphicFramePr>
          <p:cNvPr id="12" name="Group 118"/>
          <p:cNvGraphicFramePr>
            <a:graphicFrameLocks noGrp="1"/>
          </p:cNvGraphicFramePr>
          <p:nvPr/>
        </p:nvGraphicFramePr>
        <p:xfrm>
          <a:off x="599574" y="4364055"/>
          <a:ext cx="7848600" cy="146304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2362200"/>
                <a:gridCol w="685800"/>
                <a:gridCol w="685800"/>
                <a:gridCol w="685800"/>
                <a:gridCol w="685800"/>
              </a:tblGrid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326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AutoShape 176"/>
          <p:cNvSpPr>
            <a:spLocks noChangeArrowheads="1"/>
          </p:cNvSpPr>
          <p:nvPr/>
        </p:nvSpPr>
        <p:spPr bwMode="auto">
          <a:xfrm>
            <a:off x="4028574" y="486888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sp>
        <p:nvSpPr>
          <p:cNvPr id="14" name="Text Box 179"/>
          <p:cNvSpPr txBox="1">
            <a:spLocks noChangeArrowheads="1"/>
          </p:cNvSpPr>
          <p:nvPr/>
        </p:nvSpPr>
        <p:spPr bwMode="auto">
          <a:xfrm>
            <a:off x="661487" y="5973780"/>
            <a:ext cx="2614612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vertical separation </a:t>
            </a:r>
          </a:p>
        </p:txBody>
      </p:sp>
      <p:sp>
        <p:nvSpPr>
          <p:cNvPr id="23" name="Text Box 180"/>
          <p:cNvSpPr txBox="1">
            <a:spLocks noChangeArrowheads="1"/>
          </p:cNvSpPr>
          <p:nvPr/>
        </p:nvSpPr>
        <p:spPr bwMode="auto">
          <a:xfrm>
            <a:off x="5709737" y="5926155"/>
            <a:ext cx="2781300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2</a:t>
            </a:r>
            <a:r>
              <a:rPr kumimoji="0" lang="en-US" altLang="zh-TW" sz="2000" baseline="30000"/>
              <a:t>nd</a:t>
            </a:r>
            <a:r>
              <a:rPr kumimoji="0" lang="en-US" altLang="zh-TW" sz="2000"/>
              <a:t> level DWT result</a:t>
            </a:r>
            <a:endParaRPr kumimoji="0" lang="zh-TW" altLang="en-US" sz="2000"/>
          </a:p>
          <a:p>
            <a:pPr algn="ctr" eaLnBrk="0" hangingPunct="0"/>
            <a:endParaRPr kumimoji="0" lang="en-US" altLang="zh-TW" sz="2000"/>
          </a:p>
        </p:txBody>
      </p:sp>
      <p:graphicFrame>
        <p:nvGraphicFramePr>
          <p:cNvPr id="8" name="Group 193"/>
          <p:cNvGraphicFramePr>
            <a:graphicFrameLocks noGrp="1"/>
          </p:cNvGraphicFramePr>
          <p:nvPr/>
        </p:nvGraphicFramePr>
        <p:xfrm>
          <a:off x="1676400" y="838200"/>
          <a:ext cx="5029200" cy="2971859"/>
        </p:xfrm>
        <a:graphic>
          <a:graphicData uri="http://schemas.openxmlformats.org/drawingml/2006/table">
            <a:tbl>
              <a:tblPr/>
              <a:tblGrid>
                <a:gridCol w="609600"/>
                <a:gridCol w="685800"/>
                <a:gridCol w="1295400"/>
                <a:gridCol w="2438400"/>
              </a:tblGrid>
              <a:tr h="380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777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LH2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4474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5015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SHORT-TIME FOURIER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Wide </a:t>
            </a:r>
            <a:r>
              <a:rPr lang="en-US"/>
              <a:t>analysis window 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 smtClean="0"/>
              <a:t> </a:t>
            </a:r>
            <a:r>
              <a:rPr lang="en-US"/>
              <a:t>poor time resolution, good frequency </a:t>
            </a:r>
            <a:r>
              <a:rPr lang="en-US" smtClean="0"/>
              <a:t>resolution.</a:t>
            </a:r>
          </a:p>
          <a:p>
            <a:pPr>
              <a:lnSpc>
                <a:spcPct val="90000"/>
              </a:lnSpc>
            </a:pPr>
            <a:r>
              <a:rPr lang="en-US"/>
              <a:t>Narrow analysis window 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/>
              <a:t> good time resolution, poor frequency resolution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10300" r="6140" b="46387"/>
          <a:stretch>
            <a:fillRect/>
          </a:stretch>
        </p:blipFill>
        <p:spPr bwMode="auto">
          <a:xfrm>
            <a:off x="533400" y="2534489"/>
            <a:ext cx="7750006" cy="325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905000" y="2919519"/>
            <a:ext cx="1841500" cy="2324101"/>
            <a:chOff x="6302206" y="641295"/>
            <a:chExt cx="1981200" cy="1676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302206" y="641295"/>
              <a:ext cx="19812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302206" y="641295"/>
              <a:ext cx="0" cy="1676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283406" y="641295"/>
              <a:ext cx="0" cy="1676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302206" y="2317695"/>
              <a:ext cx="19812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3605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685800"/>
            <a:ext cx="6522720" cy="57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258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35284"/>
            <a:ext cx="644652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830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smtClean="0"/>
              <a:t>JPEG 2000 </a:t>
            </a:r>
            <a:r>
              <a:rPr lang="en-US" altLang="zh-TW" sz="3200" smtClean="0"/>
              <a:t>vs </a:t>
            </a:r>
            <a:r>
              <a:rPr lang="en-US" altLang="zh-TW" sz="3200"/>
              <a:t>JPEG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63562"/>
            <a:ext cx="412115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46492"/>
            <a:ext cx="411480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546492"/>
            <a:ext cx="411480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337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smtClean="0"/>
              <a:t>JPEG 2000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57063" cy="5607105"/>
          </a:xfrm>
        </p:spPr>
        <p:txBody>
          <a:bodyPr>
            <a:noAutofit/>
          </a:bodyPr>
          <a:lstStyle/>
          <a:p>
            <a:r>
              <a:rPr lang="fr-FR" sz="1800">
                <a:cs typeface="Tahoma" panose="020B0604030504040204" pitchFamily="34" charset="0"/>
              </a:rPr>
              <a:t>Can be both lossless and lossy</a:t>
            </a:r>
          </a:p>
          <a:p>
            <a:r>
              <a:rPr lang="fr-FR" sz="1800">
                <a:cs typeface="Tahoma" panose="020B0604030504040204" pitchFamily="34" charset="0"/>
              </a:rPr>
              <a:t>Improves image quality</a:t>
            </a:r>
          </a:p>
          <a:p>
            <a:r>
              <a:rPr lang="fr-FR" sz="1800">
                <a:cs typeface="Tahoma" panose="020B0604030504040204" pitchFamily="34" charset="0"/>
              </a:rPr>
              <a:t>Uses a layered </a:t>
            </a:r>
            <a:r>
              <a:rPr lang="fr-FR" sz="1800">
                <a:cs typeface="Tahoma" panose="020B0604030504040204" pitchFamily="34" charset="0"/>
              </a:rPr>
              <a:t>file </a:t>
            </a:r>
            <a:r>
              <a:rPr lang="fr-FR" sz="1800" smtClean="0">
                <a:cs typeface="Tahoma" panose="020B0604030504040204" pitchFamily="34" charset="0"/>
              </a:rPr>
              <a:t>structure:</a:t>
            </a:r>
            <a:endParaRPr lang="fr-FR" sz="1800">
              <a:cs typeface="Tahoma" panose="020B0604030504040204" pitchFamily="34" charset="0"/>
            </a:endParaRPr>
          </a:p>
          <a:p>
            <a:pPr lvl="1"/>
            <a:r>
              <a:rPr lang="fr-FR" sz="1800">
                <a:cs typeface="Tahoma" panose="020B0604030504040204" pitchFamily="34" charset="0"/>
              </a:rPr>
              <a:t>Progressive transmission</a:t>
            </a:r>
          </a:p>
          <a:p>
            <a:pPr lvl="1"/>
            <a:r>
              <a:rPr lang="fr-FR" sz="1800">
                <a:cs typeface="Tahoma" panose="020B0604030504040204" pitchFamily="34" charset="0"/>
              </a:rPr>
              <a:t>Progressive rendering</a:t>
            </a:r>
          </a:p>
          <a:p>
            <a:r>
              <a:rPr lang="fr-FR" sz="1800">
                <a:cs typeface="Tahoma" panose="020B0604030504040204" pitchFamily="34" charset="0"/>
              </a:rPr>
              <a:t>File structure flexibility:</a:t>
            </a:r>
          </a:p>
          <a:p>
            <a:pPr lvl="1"/>
            <a:r>
              <a:rPr lang="fr-FR" sz="1800">
                <a:cs typeface="Tahoma" panose="020B0604030504040204" pitchFamily="34" charset="0"/>
              </a:rPr>
              <a:t>Could use for a variety of applications</a:t>
            </a:r>
          </a:p>
          <a:p>
            <a:r>
              <a:rPr lang="fr-FR" sz="1800">
                <a:cs typeface="Tahoma" panose="020B0604030504040204" pitchFamily="34" charset="0"/>
              </a:rPr>
              <a:t>Many functionalities</a:t>
            </a:r>
            <a:endParaRPr lang="en-US" sz="1800">
              <a:cs typeface="Tahoma" panose="020B0604030504040204" pitchFamily="34" charset="0"/>
            </a:endParaRPr>
          </a:p>
          <a:p>
            <a:r>
              <a:rPr lang="en-US" sz="1800" smtClean="0"/>
              <a:t>However:</a:t>
            </a:r>
          </a:p>
          <a:p>
            <a:pPr lvl="1"/>
            <a:r>
              <a:rPr lang="en-US" sz="1800" smtClean="0"/>
              <a:t>Many cameras </a:t>
            </a:r>
            <a:r>
              <a:rPr lang="en-US" sz="1800"/>
              <a:t>still </a:t>
            </a:r>
            <a:r>
              <a:rPr lang="en-US" sz="1800" smtClean="0"/>
              <a:t>use the </a:t>
            </a:r>
            <a:r>
              <a:rPr lang="en-US" sz="1800"/>
              <a:t>old </a:t>
            </a:r>
            <a:r>
              <a:rPr lang="en-US" sz="1800"/>
              <a:t>JPEG </a:t>
            </a:r>
            <a:r>
              <a:rPr lang="en-US" sz="1800" smtClean="0"/>
              <a:t>format.</a:t>
            </a:r>
          </a:p>
          <a:p>
            <a:pPr lvl="1"/>
            <a:r>
              <a:rPr lang="en-US" sz="1800" smtClean="0"/>
              <a:t>JPEG 2000 lacks </a:t>
            </a:r>
            <a:r>
              <a:rPr lang="en-US" sz="1800"/>
              <a:t>of high-quality tools and particularly support within the </a:t>
            </a:r>
            <a:r>
              <a:rPr lang="en-US" sz="1800"/>
              <a:t>open-source </a:t>
            </a:r>
            <a:r>
              <a:rPr lang="en-US" sz="1800" smtClean="0"/>
              <a:t>world.</a:t>
            </a:r>
          </a:p>
          <a:p>
            <a:pPr lvl="1"/>
            <a:r>
              <a:rPr lang="en-US" sz="1800">
                <a:solidFill>
                  <a:srgbClr val="000000"/>
                </a:solidFill>
              </a:rPr>
              <a:t>JPEG </a:t>
            </a:r>
            <a:r>
              <a:rPr lang="en-US" sz="1800">
                <a:solidFill>
                  <a:srgbClr val="000000"/>
                </a:solidFill>
              </a:rPr>
              <a:t>2000 </a:t>
            </a:r>
            <a:r>
              <a:rPr lang="en-US" sz="1800" smtClean="0">
                <a:solidFill>
                  <a:srgbClr val="000000"/>
                </a:solidFill>
              </a:rPr>
              <a:t>has limited </a:t>
            </a:r>
            <a:r>
              <a:rPr lang="en-US" sz="1800">
                <a:solidFill>
                  <a:srgbClr val="000000"/>
                </a:solidFill>
              </a:rPr>
              <a:t>resources for compliance testing </a:t>
            </a:r>
            <a:r>
              <a:rPr lang="en-US" sz="1800">
                <a:solidFill>
                  <a:srgbClr val="000000"/>
                </a:solidFill>
              </a:rPr>
              <a:t>implementations</a:t>
            </a:r>
            <a:r>
              <a:rPr lang="en-US" sz="1800" smtClean="0">
                <a:solidFill>
                  <a:srgbClr val="000000"/>
                </a:solidFill>
              </a:rPr>
              <a:t>.</a:t>
            </a:r>
            <a:endParaRPr lang="en-US" sz="1800">
              <a:solidFill>
                <a:srgbClr val="000000"/>
              </a:solidFill>
            </a:endParaRPr>
          </a:p>
          <a:p>
            <a:pPr lvl="1"/>
            <a:r>
              <a:rPr lang="en-US" sz="1800" smtClean="0">
                <a:solidFill>
                  <a:srgbClr val="000000"/>
                </a:solidFill>
              </a:rPr>
              <a:t>JPEG </a:t>
            </a:r>
            <a:r>
              <a:rPr lang="en-US" sz="1800">
                <a:solidFill>
                  <a:srgbClr val="000000"/>
                </a:solidFill>
              </a:rPr>
              <a:t>obtain better results than JPEG2000 in case of </a:t>
            </a:r>
            <a:r>
              <a:rPr lang="en-US" sz="1800">
                <a:solidFill>
                  <a:srgbClr val="000000"/>
                </a:solidFill>
              </a:rPr>
              <a:t>lossless </a:t>
            </a:r>
            <a:r>
              <a:rPr lang="en-US" sz="1800" smtClean="0">
                <a:solidFill>
                  <a:srgbClr val="000000"/>
                </a:solidFill>
              </a:rPr>
              <a:t>compression.</a:t>
            </a:r>
          </a:p>
          <a:p>
            <a:pPr lvl="1"/>
            <a:r>
              <a:rPr lang="en-US" sz="1800" smtClean="0"/>
              <a:t>JPEG 2000</a:t>
            </a:r>
            <a:r>
              <a:rPr lang="en-US" sz="1800"/>
              <a:t> </a:t>
            </a:r>
            <a:r>
              <a:rPr lang="en-US" sz="1800"/>
              <a:t>has become an image </a:t>
            </a:r>
            <a:r>
              <a:rPr lang="en-US" sz="1800"/>
              <a:t>format </a:t>
            </a:r>
            <a:r>
              <a:rPr lang="en-US" sz="1800" smtClean="0"/>
              <a:t>only for </a:t>
            </a:r>
            <a:r>
              <a:rPr lang="en-US" sz="1800"/>
              <a:t>the </a:t>
            </a:r>
            <a:r>
              <a:rPr lang="en-US" sz="1800"/>
              <a:t>"</a:t>
            </a:r>
            <a:r>
              <a:rPr lang="en-US" sz="1800" smtClean="0"/>
              <a:t>elite“.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6295548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/>
              <a:t>D</a:t>
            </a:r>
            <a:r>
              <a:rPr lang="en-US" sz="3200"/>
              <a:t>WT</a:t>
            </a:r>
            <a:r>
              <a:rPr lang="ru-RU" sz="3200"/>
              <a:t> v</a:t>
            </a:r>
            <a:r>
              <a:rPr lang="en-US" sz="3200"/>
              <a:t>s.</a:t>
            </a:r>
            <a:r>
              <a:rPr lang="ru-RU" sz="3200"/>
              <a:t> D</a:t>
            </a:r>
            <a:r>
              <a:rPr lang="en-US" sz="3200"/>
              <a:t>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5" descr="Di_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87630"/>
            <a:ext cx="2447095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_wave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641" y="759954"/>
            <a:ext cx="2445442" cy="24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i_fouri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82" y="759954"/>
            <a:ext cx="2453396" cy="24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4724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 Original Image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3517" y="3396793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Times New Roman" panose="02020603050405020304" pitchFamily="18" charset="0"/>
              </a:rPr>
              <a:t>98% Wavelet </a:t>
            </a:r>
            <a:r>
              <a:rPr lang="ru-RU" smtClean="0">
                <a:latin typeface="Times New Roman" panose="02020603050405020304" pitchFamily="18" charset="0"/>
              </a:rPr>
              <a:t>Compression</a:t>
            </a:r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7745" y="3413180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Times New Roman" panose="02020603050405020304" pitchFamily="18" charset="0"/>
              </a:rPr>
              <a:t>98% DCT </a:t>
            </a:r>
            <a:r>
              <a:rPr lang="ru-RU" smtClean="0">
                <a:latin typeface="Times New Roman" panose="02020603050405020304" pitchFamily="18" charset="0"/>
              </a:rPr>
              <a:t>Compression</a:t>
            </a:r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13" name="Picture 6" descr="Di_err_wa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641" y="3982591"/>
            <a:ext cx="2445442" cy="24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Di_err_fo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82" y="3995290"/>
            <a:ext cx="2453396" cy="24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084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mtClean="0"/>
              <a:t>Haar wavelet transform</a:t>
            </a:r>
          </a:p>
          <a:p>
            <a:pPr lvl="1"/>
            <a:r>
              <a:rPr lang="en-US" altLang="zh-TW" sz="2400" smtClean="0"/>
              <a:t>Wavelet Transform (with iteration)</a:t>
            </a:r>
          </a:p>
          <a:p>
            <a:pPr lvl="1"/>
            <a:r>
              <a:rPr lang="en-US" altLang="zh-TW" sz="2400" smtClean="0"/>
              <a:t>Denoising (with threshold)</a:t>
            </a:r>
          </a:p>
          <a:p>
            <a:pPr lvl="1"/>
            <a:r>
              <a:rPr lang="en-US" altLang="zh-TW" sz="2400" smtClean="0"/>
              <a:t>Auto Transform (with statistic)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400"/>
              <a:t>Wavelet transform on depth </a:t>
            </a:r>
            <a:r>
              <a:rPr lang="en-US" altLang="zh-TW" sz="2400" smtClean="0"/>
              <a:t>image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400" smtClean="0"/>
              <a:t>Wavelet transform on RGB-D image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400" smtClean="0"/>
              <a:t>Dataset</a:t>
            </a:r>
          </a:p>
          <a:p>
            <a:pPr lvl="1"/>
            <a:r>
              <a:rPr lang="en-US" altLang="zh-TW" sz="2400"/>
              <a:t>"Standard" test images</a:t>
            </a:r>
            <a:br>
              <a:rPr lang="en-US" altLang="zh-TW" sz="2400"/>
            </a:br>
            <a:r>
              <a:rPr lang="en-US" altLang="zh-TW" sz="2400"/>
              <a:t>(</a:t>
            </a:r>
            <a:r>
              <a:rPr lang="en-US" altLang="zh-TW" sz="2400">
                <a:hlinkClick r:id="rId3"/>
              </a:rPr>
              <a:t>http://</a:t>
            </a:r>
            <a:r>
              <a:rPr lang="en-US" altLang="zh-TW" sz="2400" smtClean="0">
                <a:hlinkClick r:id="rId3"/>
              </a:rPr>
              <a:t>www.imageprocessingplace.com/root_files_V3/image_databases.htm</a:t>
            </a:r>
            <a:r>
              <a:rPr lang="en-US" altLang="zh-TW" sz="2400" smtClean="0"/>
              <a:t>)</a:t>
            </a:r>
            <a:endParaRPr lang="en-US" altLang="zh-TW" sz="2400"/>
          </a:p>
          <a:p>
            <a:pPr lvl="1"/>
            <a:r>
              <a:rPr lang="en-US" altLang="zh-TW" sz="2400" smtClean="0"/>
              <a:t>IEEE </a:t>
            </a:r>
            <a:r>
              <a:rPr lang="en-US" altLang="zh-TW" sz="2400"/>
              <a:t>International Conference on Robotics and Automation (ICRA) </a:t>
            </a:r>
            <a:r>
              <a:rPr lang="en-US" altLang="zh-TW" sz="2400" smtClean="0"/>
              <a:t/>
            </a:r>
            <a:br>
              <a:rPr lang="en-US" altLang="zh-TW" sz="2400" smtClean="0"/>
            </a:br>
            <a:r>
              <a:rPr lang="en-US" altLang="zh-TW" sz="2400" smtClean="0"/>
              <a:t>(</a:t>
            </a:r>
            <a:r>
              <a:rPr lang="en-US" altLang="zh-TW" sz="2400">
                <a:hlinkClick r:id="rId4"/>
              </a:rPr>
              <a:t>http://rgbd-dataset.cs.washington.edu</a:t>
            </a:r>
            <a:r>
              <a:rPr lang="en-US" altLang="zh-TW" sz="2400"/>
              <a:t>)</a:t>
            </a:r>
          </a:p>
          <a:p>
            <a:pPr lvl="1"/>
            <a:r>
              <a:rPr lang="en-US" altLang="zh-TW" sz="2400" smtClean="0"/>
              <a:t>VOCB3DO</a:t>
            </a:r>
            <a:r>
              <a:rPr lang="en-US" altLang="zh-TW" sz="2400"/>
              <a:t>, Berkeley 3-D Object </a:t>
            </a:r>
            <a:r>
              <a:rPr lang="en-US" altLang="zh-TW" sz="2400" smtClean="0"/>
              <a:t>Dataset</a:t>
            </a:r>
            <a:br>
              <a:rPr lang="en-US" altLang="zh-TW" sz="2400" smtClean="0"/>
            </a:br>
            <a:r>
              <a:rPr lang="en-US" altLang="zh-TW" sz="2400" smtClean="0"/>
              <a:t>(</a:t>
            </a:r>
            <a:r>
              <a:rPr lang="en-US" sz="2400">
                <a:hlinkClick r:id="rId5"/>
              </a:rPr>
              <a:t>http://kinectdata.com</a:t>
            </a:r>
            <a:r>
              <a:rPr lang="en-US" sz="2400" smtClean="0"/>
              <a:t>)</a:t>
            </a:r>
          </a:p>
          <a:p>
            <a:pPr lvl="1"/>
            <a:r>
              <a:rPr lang="sv-SE" altLang="zh-TW" sz="2400"/>
              <a:t>NYU Depth Dataset </a:t>
            </a:r>
            <a:r>
              <a:rPr lang="sv-SE" altLang="zh-TW" sz="2400" smtClean="0"/>
              <a:t>V2</a:t>
            </a:r>
            <a:br>
              <a:rPr lang="sv-SE" altLang="zh-TW" sz="2400" smtClean="0"/>
            </a:br>
            <a:r>
              <a:rPr lang="sv-SE" altLang="zh-TW" sz="2400" smtClean="0"/>
              <a:t>(</a:t>
            </a:r>
            <a:r>
              <a:rPr lang="sv-SE" altLang="zh-TW" sz="2400" smtClean="0">
                <a:hlinkClick r:id="rId6"/>
              </a:rPr>
              <a:t>http</a:t>
            </a:r>
            <a:r>
              <a:rPr lang="sv-SE" altLang="zh-TW" sz="2400">
                <a:hlinkClick r:id="rId6"/>
              </a:rPr>
              <a:t>://cs.nyu.edu/~</a:t>
            </a:r>
            <a:r>
              <a:rPr lang="sv-SE" altLang="zh-TW" sz="2400" smtClean="0">
                <a:hlinkClick r:id="rId6"/>
              </a:rPr>
              <a:t>silberman/datasets/nyu_depth_v2.html</a:t>
            </a:r>
            <a:r>
              <a:rPr lang="sv-SE" altLang="zh-TW" sz="2400" smtClean="0"/>
              <a:t>)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7223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 smtClean="0"/>
              <a:t>Main UI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49" y="1302904"/>
            <a:ext cx="6472238" cy="4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48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/>
              <a:t>Wavelet Transform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7" y="2458561"/>
            <a:ext cx="2413000" cy="2413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733800" y="1038701"/>
            <a:ext cx="2519680" cy="26263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357620" y="1038701"/>
            <a:ext cx="2519680" cy="262636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3733800" y="3892494"/>
            <a:ext cx="2519680" cy="262636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6370320" y="3892494"/>
            <a:ext cx="2519680" cy="26263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3649" y="52323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Forward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04402" y="5635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Invert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9537" y="4891722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lena_color_512.tif</a:t>
            </a:r>
            <a:br>
              <a:rPr lang="en-US" smtClean="0"/>
            </a:br>
            <a:r>
              <a:rPr lang="en-US" smtClean="0"/>
              <a:t>(Original)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00074" y="162679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Iteration = 1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50214" y="570333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Iteration =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79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/>
              <a:t>Denoising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8804" y="5712052"/>
            <a:ext cx="1778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lena_noisy.png</a:t>
            </a:r>
            <a:br>
              <a:rPr lang="en-US" smtClean="0"/>
            </a:br>
            <a:r>
              <a:rPr lang="en-US" smtClean="0"/>
              <a:t>(Original)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3347"/>
            <a:ext cx="4201386" cy="4201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55" y="638981"/>
            <a:ext cx="4261045" cy="4835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9800" y="5598502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Denoised image</a:t>
            </a:r>
            <a:br>
              <a:rPr lang="en-US" smtClean="0"/>
            </a:br>
            <a:r>
              <a:rPr lang="en-US" smtClean="0"/>
              <a:t>(Threshold = 50)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8504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 smtClean="0"/>
              <a:t>Auto Transform</a:t>
            </a:r>
          </a:p>
          <a:p>
            <a:pPr lvl="1"/>
            <a:r>
              <a:rPr lang="en-US" altLang="zh-TW" sz="2100" smtClean="0"/>
              <a:t>Size = KB</a:t>
            </a:r>
          </a:p>
          <a:p>
            <a:pPr lvl="1"/>
            <a:r>
              <a:rPr lang="en-US" altLang="zh-TW" smtClean="0"/>
              <a:t>1F: Forward Wavelet transform, iteration = 1</a:t>
            </a:r>
          </a:p>
          <a:p>
            <a:pPr lvl="1"/>
            <a:r>
              <a:rPr lang="en-US" altLang="zh-TW"/>
              <a:t>3</a:t>
            </a:r>
            <a:r>
              <a:rPr lang="en-US" altLang="zh-TW" sz="2100" smtClean="0"/>
              <a:t>I: </a:t>
            </a:r>
            <a:r>
              <a:rPr lang="en-US" altLang="zh-TW" smtClean="0"/>
              <a:t>Invert Wavelet </a:t>
            </a:r>
            <a:r>
              <a:rPr lang="en-US" altLang="zh-TW"/>
              <a:t>transform, iteration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599637"/>
              </p:ext>
            </p:extLst>
          </p:nvPr>
        </p:nvGraphicFramePr>
        <p:xfrm>
          <a:off x="306304" y="2438400"/>
          <a:ext cx="8304296" cy="3589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5496"/>
                <a:gridCol w="14478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98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Original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1F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1I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2F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2I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3F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3I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Cameraman.tif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jetplane.tif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267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lake.tif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295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lena_color_256.tif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lena_color_512.tif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516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lena_color_512.tif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lena_gray_512.tif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46935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SHORT-TIME FOURIER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Once </a:t>
            </a:r>
            <a:r>
              <a:rPr lang="en-US"/>
              <a:t>the window is chosen, the resolution is set for both time and frequency.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16" descr="stf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 b="11814"/>
          <a:stretch/>
        </p:blipFill>
        <p:spPr bwMode="auto">
          <a:xfrm>
            <a:off x="785850" y="2271716"/>
            <a:ext cx="7679787" cy="25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1992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158493"/>
          </a:xfrm>
        </p:spPr>
        <p:txBody>
          <a:bodyPr>
            <a:normAutofit/>
          </a:bodyPr>
          <a:lstStyle/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Wavelet transform provides what frequency bands exists at what time intervals</a:t>
            </a:r>
            <a:r>
              <a:rPr lang="en-US" sz="2200" smtClean="0"/>
              <a:t>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200" smtClean="0"/>
              <a:t>Provides </a:t>
            </a:r>
            <a:r>
              <a:rPr lang="en-US" altLang="zh-TW" sz="2200"/>
              <a:t>o</a:t>
            </a:r>
            <a:r>
              <a:rPr lang="en-US" altLang="zh-TW" sz="2200" smtClean="0"/>
              <a:t>rthonormal </a:t>
            </a:r>
            <a:r>
              <a:rPr lang="en-US" altLang="zh-TW" sz="2200"/>
              <a:t>bases while STFT does not.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200"/>
              <a:t>Provides a multi-resolution signal analysis approach</a:t>
            </a:r>
            <a:r>
              <a:rPr lang="en-US" altLang="zh-TW" sz="2200" smtClean="0"/>
              <a:t>.</a:t>
            </a:r>
            <a:endParaRPr lang="en-US" altLang="zh-TW" sz="2200"/>
          </a:p>
          <a:p>
            <a:r>
              <a:rPr lang="en-US" sz="2200" smtClean="0"/>
              <a:t>Wavelet-based </a:t>
            </a:r>
            <a:r>
              <a:rPr lang="en-US" sz="2200"/>
              <a:t>processing algorithms were superior….Ability of wavelets to discriminate different frequencies and to preserve signal details at different resolutions</a:t>
            </a:r>
            <a:r>
              <a:rPr lang="en-US" sz="2200" smtClean="0"/>
              <a:t>.</a:t>
            </a:r>
          </a:p>
          <a:p>
            <a:endParaRPr lang="en-US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1989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158493"/>
          </a:xfrm>
        </p:spPr>
        <p:txBody>
          <a:bodyPr>
            <a:normAutofit/>
          </a:bodyPr>
          <a:lstStyle/>
          <a:p>
            <a:r>
              <a:rPr lang="en-US" sz="2200" smtClean="0"/>
              <a:t>Continuous Wavelet Transform</a:t>
            </a:r>
          </a:p>
          <a:p>
            <a:pPr lvl="1"/>
            <a:r>
              <a:rPr lang="en-US" sz="2200" smtClean="0"/>
              <a:t>Pros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Using </a:t>
            </a:r>
            <a:r>
              <a:rPr lang="en-US" sz="2200"/>
              <a:t>wavelets we overcome background </a:t>
            </a:r>
            <a:r>
              <a:rPr lang="en-US" sz="2200" smtClean="0"/>
              <a:t>estimation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Wavelets </a:t>
            </a:r>
            <a:r>
              <a:rPr lang="en-US" sz="2200"/>
              <a:t>are resistant to noise (robust)</a:t>
            </a:r>
          </a:p>
          <a:p>
            <a:pPr lvl="1"/>
            <a:r>
              <a:rPr lang="en-US" sz="2200" smtClean="0"/>
              <a:t>Cons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Redundancy → </a:t>
            </a:r>
            <a:r>
              <a:rPr lang="en-US" sz="2200">
                <a:solidFill>
                  <a:srgbClr val="0070C0"/>
                </a:solidFill>
              </a:rPr>
              <a:t>slow speed</a:t>
            </a:r>
            <a:r>
              <a:rPr lang="en-US" sz="2200"/>
              <a:t> of </a:t>
            </a:r>
            <a:r>
              <a:rPr lang="en-US" sz="2200" smtClean="0"/>
              <a:t>calculations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Nonorthogonality (</a:t>
            </a:r>
            <a:r>
              <a:rPr lang="en-US" sz="2200"/>
              <a:t>signal </a:t>
            </a:r>
            <a:r>
              <a:rPr lang="en-US" sz="2200" smtClean="0"/>
              <a:t>distorts </a:t>
            </a:r>
            <a:r>
              <a:rPr lang="en-US" sz="2200"/>
              <a:t>after inverse transform</a:t>
            </a:r>
            <a:r>
              <a:rPr lang="en-US" sz="2200" smtClean="0"/>
              <a:t>)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3D DCT has great potential to produce better compression than 3D </a:t>
            </a:r>
            <a:r>
              <a:rPr lang="en-US" sz="2200" smtClean="0"/>
              <a:t>DWT.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The biggest disadvantage of the </a:t>
            </a:r>
            <a:r>
              <a:rPr lang="en-US" sz="2200" smtClean="0"/>
              <a:t>wavelet </a:t>
            </a:r>
            <a:r>
              <a:rPr lang="en-US" sz="2200"/>
              <a:t>based coding technique is the problem of selecting basis function for a particular operation.</a:t>
            </a:r>
          </a:p>
          <a:p>
            <a:pPr lvl="1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625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FUTURE WORK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Basic wavelet theory is now in the </a:t>
            </a:r>
            <a:r>
              <a:rPr lang="en-US" b="1"/>
              <a:t>refinement </a:t>
            </a:r>
            <a:r>
              <a:rPr lang="en-US" smtClean="0"/>
              <a:t>stage.</a:t>
            </a:r>
            <a:endParaRPr lang="en-US"/>
          </a:p>
          <a:p>
            <a:r>
              <a:rPr lang="en-US"/>
              <a:t>The refinement stage involves </a:t>
            </a:r>
            <a:r>
              <a:rPr lang="en-US" b="1"/>
              <a:t>generalizations</a:t>
            </a:r>
            <a:r>
              <a:rPr lang="en-US"/>
              <a:t> and</a:t>
            </a:r>
            <a:r>
              <a:rPr lang="en-US" b="1"/>
              <a:t> extensions</a:t>
            </a:r>
            <a:r>
              <a:rPr lang="en-US"/>
              <a:t> of wavelets, such as extending wavelet packet </a:t>
            </a:r>
            <a:r>
              <a:rPr lang="en-US" smtClean="0"/>
              <a:t>techniques.</a:t>
            </a:r>
            <a:endParaRPr lang="en-US"/>
          </a:p>
          <a:p>
            <a:r>
              <a:rPr lang="en-US"/>
              <a:t>Wavelet techniques have </a:t>
            </a:r>
            <a:r>
              <a:rPr lang="en-US" b="1"/>
              <a:t>not been thoroughly</a:t>
            </a:r>
            <a:r>
              <a:rPr lang="en-US"/>
              <a:t> </a:t>
            </a:r>
            <a:r>
              <a:rPr lang="en-US" b="1"/>
              <a:t>worked out in applications</a:t>
            </a:r>
            <a:r>
              <a:rPr lang="en-US"/>
              <a:t> such as practical data analysis where for example, discretely sampled time-series data might need to be analyzed.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3287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8001000" cy="5715000"/>
          </a:xfrm>
        </p:spPr>
        <p:txBody>
          <a:bodyPr>
            <a:noAutofit/>
          </a:bodyPr>
          <a:lstStyle/>
          <a:p>
            <a:pPr lvl="0"/>
            <a:r>
              <a:rPr lang="en-US" sz="1350" b="1" smtClean="0"/>
              <a:t>English: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/>
              <a:t>Asim Bhatti, Saeid Nahavandi, Yakov Frayman: “</a:t>
            </a:r>
            <a:r>
              <a:rPr lang="en-US" sz="1350" i="1"/>
              <a:t>3D depth estimation for visual inspection using wavelet transform modulus maxima</a:t>
            </a:r>
            <a:r>
              <a:rPr lang="en-US" sz="1350"/>
              <a:t>”, Comput. Electr. Eng., Vol. 33, August </a:t>
            </a:r>
            <a:r>
              <a:rPr lang="en-US" sz="1350" smtClean="0"/>
              <a:t>2006.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Keith </a:t>
            </a:r>
            <a:r>
              <a:rPr lang="en-US" sz="1350"/>
              <a:t>G. Boyer, “The Fast Wavelet Transform”, Master thesis, DeVry Institute of Technology, 1995.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M</a:t>
            </a:r>
            <a:r>
              <a:rPr lang="en-US" sz="1350"/>
              <a:t>. Sifuzzaman, M.R. Islam, M.Z. Ali: “Application of Wavelet Transform and its Advantages Compared to Fourier Transform”, Vidyasagar University, 2009.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Rafael </a:t>
            </a:r>
            <a:r>
              <a:rPr lang="en-US" sz="1350"/>
              <a:t>C. Gonzalez &amp; R. E. Woods: “Digital Image Processing Third Edition”, Prentice Hall, ISBN 978-0131687288, pp. 483-543, 2006.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Richard </a:t>
            </a:r>
            <a:r>
              <a:rPr lang="en-US" sz="1350"/>
              <a:t>Andrew Muyshondt: “Wavelet Transform In Image Compression”, Master thesis, Texas Tech University, 1995.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Richard </a:t>
            </a:r>
            <a:r>
              <a:rPr lang="en-US" sz="1350"/>
              <a:t>Szeliski: “Computer Vision: Algorithms and Applications”, Springer, ISBN 978-1848829343, pp. 154-160, 2010.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Yu-Hong </a:t>
            </a:r>
            <a:r>
              <a:rPr lang="en-US" sz="1350"/>
              <a:t>Lin, Te-Wei Chiang, Tienwei Tsai, Mann-Jung Hsiao: “Fast 3D image depth map estimation using wavelet analysis”, Audio Language and Image </a:t>
            </a:r>
            <a:r>
              <a:rPr lang="en-US" sz="1350" smtClean="0"/>
              <a:t>Processing </a:t>
            </a:r>
            <a:r>
              <a:rPr lang="en-US" sz="1350"/>
              <a:t>(ICALIP), 2010.</a:t>
            </a:r>
          </a:p>
          <a:p>
            <a:r>
              <a:rPr lang="en-US" sz="1350" b="1" smtClean="0"/>
              <a:t>Vietnamese:</a:t>
            </a:r>
            <a:endParaRPr lang="en-US" sz="1350" b="1"/>
          </a:p>
          <a:p>
            <a:pPr marL="708660" lvl="1" indent="-342900">
              <a:buClrTx/>
              <a:buSzPct val="100000"/>
              <a:buFont typeface="+mj-lt"/>
              <a:buAutoNum type="arabicPeriod" startAt="8"/>
            </a:pPr>
            <a:r>
              <a:rPr lang="en-US" sz="1350"/>
              <a:t>Đỗ Ngọc Anh: “</a:t>
            </a:r>
            <a:r>
              <a:rPr lang="en-US" sz="1350" i="1"/>
              <a:t>Nén ảnh sử dụng biến đổi wavelet và ứng dụng trong các dịch vụ dữ liệu đa phương tiện di động</a:t>
            </a:r>
            <a:r>
              <a:rPr lang="en-US" sz="1350"/>
              <a:t>”, Đại học Bách Khoa Hà Nội, 2006. </a:t>
            </a:r>
            <a:endParaRPr lang="en-US" sz="1350" smtClean="0"/>
          </a:p>
          <a:p>
            <a:pPr marL="708660" lvl="1" indent="-342900">
              <a:buClrTx/>
              <a:buSzPct val="100000"/>
              <a:buFont typeface="+mj-lt"/>
              <a:buAutoNum type="arabicPeriod" startAt="8"/>
            </a:pPr>
            <a:r>
              <a:rPr lang="en-US" sz="1350" smtClean="0"/>
              <a:t>Nguyễn </a:t>
            </a:r>
            <a:r>
              <a:rPr lang="en-US" sz="1350"/>
              <a:t>Thị Lụa: “</a:t>
            </a:r>
            <a:r>
              <a:rPr lang="en-US" sz="1350" i="1"/>
              <a:t>Nghiên cứu lý thuyết wavelet trong xử lý tín hiệu”</a:t>
            </a:r>
            <a:r>
              <a:rPr lang="en-US" sz="1350"/>
              <a:t>, Đại học Bách Khoa Hà Nội, 2001.</a:t>
            </a:r>
          </a:p>
          <a:p>
            <a:pPr marL="708660" lvl="1" indent="-342900">
              <a:buClrTx/>
              <a:buSzPct val="100000"/>
              <a:buFont typeface="+mj-lt"/>
              <a:buAutoNum type="arabicPeriod" startAt="8"/>
            </a:pPr>
            <a:r>
              <a:rPr lang="en-US" sz="1350"/>
              <a:t>Trần Duy Hưng: “</a:t>
            </a:r>
            <a:r>
              <a:rPr lang="en-US" sz="1350" i="1"/>
              <a:t>Kỹ thuật xử lý ảnh sử dụng biến đổi Wavelet</a:t>
            </a:r>
            <a:r>
              <a:rPr lang="en-US" sz="1350" smtClean="0"/>
              <a:t>”, 2012.</a:t>
            </a:r>
          </a:p>
          <a:p>
            <a:pPr lvl="0"/>
            <a:r>
              <a:rPr lang="en-US" sz="1350" b="1"/>
              <a:t>Website:</a:t>
            </a:r>
            <a:endParaRPr lang="en-US" sz="1350" b="1" u="sng" smtClean="0">
              <a:hlinkClick r:id="rId2"/>
            </a:endParaRPr>
          </a:p>
          <a:p>
            <a:pPr marL="708660" lvl="1" indent="-342900">
              <a:buClrTx/>
              <a:buSzPct val="100000"/>
              <a:buFont typeface="+mj-lt"/>
              <a:buAutoNum type="arabicPeriod" startAt="11"/>
            </a:pPr>
            <a:r>
              <a:rPr lang="en-US" sz="1350" u="sng">
                <a:hlinkClick r:id="rId3"/>
              </a:rPr>
              <a:t>http://en.wikipedia.org/wiki/Wavelet_transform</a:t>
            </a:r>
            <a:endParaRPr lang="en-US" sz="1350"/>
          </a:p>
          <a:p>
            <a:pPr marL="708660" lvl="1" indent="-342900">
              <a:buClrTx/>
              <a:buSzPct val="100000"/>
              <a:buFont typeface="+mj-lt"/>
              <a:buAutoNum type="arabicPeriod" startAt="11"/>
            </a:pPr>
            <a:r>
              <a:rPr lang="en-US" sz="1350" u="sng" smtClean="0">
                <a:hlinkClick r:id="rId2"/>
              </a:rPr>
              <a:t>http</a:t>
            </a:r>
            <a:r>
              <a:rPr lang="en-US" sz="1350" u="sng">
                <a:hlinkClick r:id="rId2"/>
              </a:rPr>
              <a:t>://</a:t>
            </a:r>
            <a:r>
              <a:rPr lang="en-US" sz="1350" u="sng" smtClean="0">
                <a:hlinkClick r:id="rId2"/>
              </a:rPr>
              <a:t>www.mathworks.com/help/wavelet/ug/wavelet-packets.html</a:t>
            </a:r>
            <a:endParaRPr lang="en-US" sz="13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960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smtClean="0"/>
              <a:t>THANK YOU!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23217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Heisenberg Uncertainty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42779" y="685800"/>
                <a:ext cx="222984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79" y="685800"/>
                <a:ext cx="2229841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3164975" y="1612985"/>
            <a:ext cx="600075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04800" y="2213060"/>
            <a:ext cx="40767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resolution: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How well two spikes in time can be separated from each other in the transform domain</a:t>
            </a:r>
          </a:p>
          <a:p>
            <a:pPr algn="ctr"/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791075" y="2211472"/>
            <a:ext cx="39719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resolution: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How well two spectral components can be separated from each other in the transform domain</a:t>
            </a: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H="1" flipV="1">
            <a:off x="4306387" y="1625685"/>
            <a:ext cx="538163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6801" y="4495800"/>
            <a:ext cx="70103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time and frequency resolutions cannot be arbitrarily high!!!</a:t>
            </a:r>
            <a:r>
              <a:rPr lang="en-US" sz="200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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cannot precisely know at what time instance a frequency component is located. We can only know what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interval of </a:t>
            </a:r>
            <a:r>
              <a:rPr lang="en-US" sz="2000" i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frequencies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are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present in which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 intervals</a:t>
            </a:r>
            <a:endParaRPr lang="en-US" sz="2400" b="1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5" descr="Heisenberg_pi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87" y="245851"/>
            <a:ext cx="9207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83423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2805</TotalTime>
  <Words>4376</Words>
  <Application>Microsoft Office PowerPoint</Application>
  <PresentationFormat>On-screen Show (4:3)</PresentationFormat>
  <Paragraphs>1116</Paragraphs>
  <Slides>84</Slides>
  <Notes>82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102" baseType="lpstr">
      <vt:lpstr>굴림</vt:lpstr>
      <vt:lpstr>휴먼매직체</vt:lpstr>
      <vt:lpstr>MS Gothic</vt:lpstr>
      <vt:lpstr>新細明體</vt:lpstr>
      <vt:lpstr>Arial</vt:lpstr>
      <vt:lpstr>Calibri</vt:lpstr>
      <vt:lpstr>Cambria Math</vt:lpstr>
      <vt:lpstr>Century Schoolbook</vt:lpstr>
      <vt:lpstr>Corbel</vt:lpstr>
      <vt:lpstr>Courier New</vt:lpstr>
      <vt:lpstr>Symbol</vt:lpstr>
      <vt:lpstr>Tahoma</vt:lpstr>
      <vt:lpstr>Times New Roman</vt:lpstr>
      <vt:lpstr>Wingdings</vt:lpstr>
      <vt:lpstr>Wingdings 2</vt:lpstr>
      <vt:lpstr>Oriel</vt:lpstr>
      <vt:lpstr>Equation</vt:lpstr>
      <vt:lpstr>Egyenlet</vt:lpstr>
      <vt:lpstr>WAVELET TRANSFORM</vt:lpstr>
      <vt:lpstr>OUTLINE</vt:lpstr>
      <vt:lpstr>FOURIER TRANSFORM</vt:lpstr>
      <vt:lpstr>Stationary and Non-stationary Signals</vt:lpstr>
      <vt:lpstr>Stationary and Non-stationary Signals</vt:lpstr>
      <vt:lpstr>SHORT-TIME FOURIER TRANSFORM</vt:lpstr>
      <vt:lpstr>SHORT-TIME FOURIER TRANSFORM</vt:lpstr>
      <vt:lpstr>SHORT-TIME FOURIER TRANSFORM</vt:lpstr>
      <vt:lpstr>Heisenberg Uncertainty Principle</vt:lpstr>
      <vt:lpstr>WAVELET TRANSFORM</vt:lpstr>
      <vt:lpstr>WAVELET TRANSFORM</vt:lpstr>
      <vt:lpstr>WAVELET TRANSFORM</vt:lpstr>
      <vt:lpstr>WAVELET TRANSFORM</vt:lpstr>
      <vt:lpstr>WAVELET TRANSFORM</vt:lpstr>
      <vt:lpstr>Image Pyramids</vt:lpstr>
      <vt:lpstr>Image Pyramids</vt:lpstr>
      <vt:lpstr>Image Pyramids</vt:lpstr>
      <vt:lpstr>2D WAVELET TRANSFORM</vt:lpstr>
      <vt:lpstr>2D WAVELET TRANSFORM</vt:lpstr>
      <vt:lpstr>2D WAVELET TRANSFORM</vt:lpstr>
      <vt:lpstr>2D WAVELET TRANSFORM</vt:lpstr>
      <vt:lpstr>CONTINUOUS WAVELET TRANSFORM</vt:lpstr>
      <vt:lpstr>CONTINUOUS WAVELET TRANSFORM</vt:lpstr>
      <vt:lpstr>CONTINUOUS WAVELET TRANSFORM</vt:lpstr>
      <vt:lpstr>CONTINUOUS WAVELET TRANSFORM</vt:lpstr>
      <vt:lpstr>CONTINUOUS WAVELET TRANSFORM</vt:lpstr>
      <vt:lpstr>Fourier vs. Wavelet</vt:lpstr>
      <vt:lpstr>Fourier vs. Wavelet</vt:lpstr>
      <vt:lpstr>Fourier vs. Wavelet</vt:lpstr>
      <vt:lpstr>Subband Coding</vt:lpstr>
      <vt:lpstr>MULTIRESOLUTION ANALYSIS</vt:lpstr>
      <vt:lpstr>MULTIRESOLUTION ANALYSIS</vt:lpstr>
      <vt:lpstr>MULTIRESOLUTION ANALYSIS</vt:lpstr>
      <vt:lpstr>MULTIRESOLUTION ANALYSIS</vt:lpstr>
      <vt:lpstr>DISCREET WAVELET TRANSFORM</vt:lpstr>
      <vt:lpstr>DISCREET WAVELET TRANSFORM</vt:lpstr>
      <vt:lpstr>DISCREET WAVELET TRANSFORM</vt:lpstr>
      <vt:lpstr>Pyramidal Wavelet Decomposition</vt:lpstr>
      <vt:lpstr>DWT for Image Compression</vt:lpstr>
      <vt:lpstr>DWT for Image Compression</vt:lpstr>
      <vt:lpstr>DISCREET WAVELET TRANSFORM</vt:lpstr>
      <vt:lpstr>DISCREET WAVELET TRANSFORM</vt:lpstr>
      <vt:lpstr>DISCREET WAVELET TRANSFORM</vt:lpstr>
      <vt:lpstr>CWT vs. DWT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Example Decomposition Of a 4×4 Array</vt:lpstr>
      <vt:lpstr>TYPES OF WAVELET</vt:lpstr>
      <vt:lpstr>TYPES OF WAVELET</vt:lpstr>
      <vt:lpstr>Subband Coding - Application</vt:lpstr>
      <vt:lpstr>MULTIRESOLUTION ANALYSIS</vt:lpstr>
      <vt:lpstr>Applied Fields Using Wavelets</vt:lpstr>
      <vt:lpstr>WAVELET TRANSFORM APPLICATION</vt:lpstr>
      <vt:lpstr>WAVELET TRANSFORM APPLICATION</vt:lpstr>
      <vt:lpstr>WAVELET TRANSFORM APPLICATION</vt:lpstr>
      <vt:lpstr>Wavelet Transform Coding for Image Compression</vt:lpstr>
      <vt:lpstr>DWT in JPEG 2000</vt:lpstr>
      <vt:lpstr>DWT in JPEG 2000</vt:lpstr>
      <vt:lpstr>DWT in JPEG 2000</vt:lpstr>
      <vt:lpstr>DWT in JPEG 2000</vt:lpstr>
      <vt:lpstr>DWT in JPEG 2000</vt:lpstr>
      <vt:lpstr>DWT in JPEG 2000</vt:lpstr>
      <vt:lpstr>JPEG 2000 vs JPEG</vt:lpstr>
      <vt:lpstr>JPEG 2000</vt:lpstr>
      <vt:lpstr>DWT vs. DCT</vt:lpstr>
      <vt:lpstr>DEMO</vt:lpstr>
      <vt:lpstr>DEMO</vt:lpstr>
      <vt:lpstr>DEMO</vt:lpstr>
      <vt:lpstr>DEMO</vt:lpstr>
      <vt:lpstr>DEMO</vt:lpstr>
      <vt:lpstr>CONCLUSION</vt:lpstr>
      <vt:lpstr>CONCLUSION</vt:lpstr>
      <vt:lpstr>FUTURE WORK</vt:lpstr>
      <vt:lpstr>REFERENCE</vt:lpstr>
      <vt:lpstr>THANK YOU!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Transform</dc:title>
  <dc:creator>Group 9</dc:creator>
  <cp:lastModifiedBy>Alex Huynh</cp:lastModifiedBy>
  <cp:revision>203</cp:revision>
  <dcterms:created xsi:type="dcterms:W3CDTF">2014-08-22T03:03:46Z</dcterms:created>
  <dcterms:modified xsi:type="dcterms:W3CDTF">2014-10-28T00:47:42Z</dcterms:modified>
</cp:coreProperties>
</file>